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81" r:id="rId4"/>
  </p:sldMasterIdLst>
  <p:notesMasterIdLst>
    <p:notesMasterId r:id="rId26"/>
  </p:notesMasterIdLst>
  <p:sldIdLst>
    <p:sldId id="376" r:id="rId5"/>
    <p:sldId id="2147375829" r:id="rId6"/>
    <p:sldId id="2147375421" r:id="rId7"/>
    <p:sldId id="2147375828" r:id="rId8"/>
    <p:sldId id="2147375833" r:id="rId9"/>
    <p:sldId id="2147375824" r:id="rId10"/>
    <p:sldId id="2147375837" r:id="rId11"/>
    <p:sldId id="2147375820" r:id="rId12"/>
    <p:sldId id="2147375839" r:id="rId13"/>
    <p:sldId id="2147375823" r:id="rId14"/>
    <p:sldId id="2147375842" r:id="rId15"/>
    <p:sldId id="2147375821" r:id="rId16"/>
    <p:sldId id="2147375840" r:id="rId17"/>
    <p:sldId id="2147375835" r:id="rId18"/>
    <p:sldId id="2147375841" r:id="rId19"/>
    <p:sldId id="2147375834" r:id="rId20"/>
    <p:sldId id="2147375831" r:id="rId21"/>
    <p:sldId id="2147375761" r:id="rId22"/>
    <p:sldId id="2147375825" r:id="rId23"/>
    <p:sldId id="2147375510" r:id="rId24"/>
    <p:sldId id="21473756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1E"/>
    <a:srgbClr val="234DAE"/>
    <a:srgbClr val="FFFFFF"/>
    <a:srgbClr val="FF995B"/>
    <a:srgbClr val="425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9"/>
    <p:restoredTop sz="96405"/>
  </p:normalViewPr>
  <p:slideViewPr>
    <p:cSldViewPr snapToGrid="0">
      <p:cViewPr varScale="1">
        <p:scale>
          <a:sx n="63" d="100"/>
          <a:sy n="63" d="100"/>
        </p:scale>
        <p:origin x="4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3D0EA-0C94-354D-94FC-9BFA958BFE04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39B07-8DB9-6D41-AA51-E153F8D8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6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D99A3-E7AD-4F39-9CAB-16411DBF2D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3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690C-D492-084B-B412-93EB95FA5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72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D99A3-E7AD-4F39-9CAB-16411DBF2D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119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0F922-C985-DF4D-ACCB-77B90428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3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2"/>
                </a:solidFill>
                <a:latin typeface="Raleway" pitchFamily="2" charset="77"/>
              </a:rPr>
              <a:t>Note:  Craft brands will grab a small sliver of the where to win pie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accent2"/>
              </a:solidFill>
              <a:latin typeface="Raleway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D99A3-E7AD-4F39-9CAB-16411DBF2D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9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accent2"/>
              </a:solidFill>
              <a:latin typeface="Raleway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D99A3-E7AD-4F39-9CAB-16411DBF2D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71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2"/>
                </a:solidFill>
                <a:latin typeface="Raleway" pitchFamily="2" charset="77"/>
              </a:rPr>
              <a:t>Note:  Craft brands will grab a small sliver of the where to win pie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accent2"/>
              </a:solidFill>
              <a:latin typeface="Raleway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D99A3-E7AD-4F39-9CAB-16411DBF2D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58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690C-D492-084B-B412-93EB95FA54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2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7C1E-BD4F-E4B3-4632-B8127AC40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DD90C-BF61-EC44-96EE-0D7AE9DF7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1AD0-029A-CC50-2E2D-20A83990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BA8BD-45C6-E69E-0AFF-59B8763A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D605A-B13A-9A7F-7D9E-088E11BA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8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3048-6CA5-4C5A-9E08-735C813E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07441-C68C-D726-97BB-402516252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484EA-A9FF-A3C5-F9D0-1E40E8F9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8B86E-227D-AEB9-8B7E-992FB241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EAA70-1201-60C7-957D-876A254F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1C674-49AB-3209-1D1D-A06B3476C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30544-F1C1-417C-33C6-BB1A1C859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2AE9F-4635-39E5-3402-4A62896E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CC570-4985-A05D-ADE8-067AE67C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F4DE9-23F0-D284-7BD9-3928F063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E9DE-D133-8843-1174-ACC999690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230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A9041-D275-7302-CE3E-88FD9C7ED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9DA8-143F-B699-6988-FBD310FB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A25-71B1-4241-A309-1458C10D83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B5E2809-E4D5-7CB2-BB08-381EF3E3C455}"/>
              </a:ext>
            </a:extLst>
          </p:cNvPr>
          <p:cNvSpPr/>
          <p:nvPr userDrawn="1"/>
        </p:nvSpPr>
        <p:spPr>
          <a:xfrm flipH="1">
            <a:off x="-7" y="6115050"/>
            <a:ext cx="12191999" cy="775096"/>
          </a:xfrm>
          <a:prstGeom prst="rtTriangle">
            <a:avLst/>
          </a:prstGeom>
          <a:gradFill flip="none" rotWithShape="1">
            <a:gsLst>
              <a:gs pos="11000">
                <a:srgbClr val="CC4720"/>
              </a:gs>
              <a:gs pos="73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86F6316-EC98-04E5-BAFD-A04A899958F4}"/>
              </a:ext>
            </a:extLst>
          </p:cNvPr>
          <p:cNvSpPr/>
          <p:nvPr userDrawn="1"/>
        </p:nvSpPr>
        <p:spPr>
          <a:xfrm>
            <a:off x="-1" y="6272212"/>
            <a:ext cx="6930190" cy="617933"/>
          </a:xfrm>
          <a:prstGeom prst="rtTriangle">
            <a:avLst/>
          </a:prstGeom>
          <a:gradFill flip="none" rotWithShape="1">
            <a:gsLst>
              <a:gs pos="0">
                <a:srgbClr val="E54E22"/>
              </a:gs>
              <a:gs pos="30000">
                <a:srgbClr val="FF6B2E"/>
              </a:gs>
              <a:gs pos="75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D1D80-024D-8906-6DF6-664076BBB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1565632" y="6311682"/>
            <a:ext cx="536448" cy="57070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8C1A13-8EFF-59C7-47D1-5BE8D0E4D792}"/>
              </a:ext>
            </a:extLst>
          </p:cNvPr>
          <p:cNvCxnSpPr>
            <a:cxnSpLocks/>
          </p:cNvCxnSpPr>
          <p:nvPr userDrawn="1"/>
        </p:nvCxnSpPr>
        <p:spPr>
          <a:xfrm>
            <a:off x="0" y="32572"/>
            <a:ext cx="12192000" cy="0"/>
          </a:xfrm>
          <a:prstGeom prst="line">
            <a:avLst/>
          </a:prstGeom>
          <a:ln w="76200">
            <a:solidFill>
              <a:srgbClr val="FF65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6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0C6DE-1986-9A42-773B-67C0BF73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E992-1BD9-4D46-8F52-5B05043E0D8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6B12-FC7A-0122-8B16-43F93EFC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F6709-3E7D-A4BF-10C1-5A1943BB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A25-71B1-4241-A309-1458C10D83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9B9B68-7C70-1287-69B0-992C87EC0DCD}"/>
              </a:ext>
            </a:extLst>
          </p:cNvPr>
          <p:cNvSpPr/>
          <p:nvPr userDrawn="1"/>
        </p:nvSpPr>
        <p:spPr>
          <a:xfrm>
            <a:off x="1" y="5126855"/>
            <a:ext cx="12192000" cy="1768119"/>
          </a:xfrm>
          <a:prstGeom prst="rect">
            <a:avLst/>
          </a:prstGeom>
          <a:gradFill>
            <a:gsLst>
              <a:gs pos="78000">
                <a:srgbClr val="FF6B2E"/>
              </a:gs>
              <a:gs pos="100000">
                <a:srgbClr val="FF8E4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8E131-91AE-8F3A-9E59-4EEAA0693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34146" y="5376334"/>
            <a:ext cx="1365874" cy="14530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ABFF0-A499-D4B7-C4AC-C7FCD41CD57E}"/>
              </a:ext>
            </a:extLst>
          </p:cNvPr>
          <p:cNvSpPr txBox="1">
            <a:spLocks/>
          </p:cNvSpPr>
          <p:nvPr userDrawn="1"/>
        </p:nvSpPr>
        <p:spPr>
          <a:xfrm>
            <a:off x="1498903" y="5718208"/>
            <a:ext cx="2330147" cy="543630"/>
          </a:xfrm>
          <a:prstGeom prst="rect">
            <a:avLst/>
          </a:prstGeom>
          <a:solidFill>
            <a:srgbClr val="FFFFFF"/>
          </a:solidFill>
          <a:ln>
            <a:solidFill>
              <a:srgbClr val="FBFBFB"/>
            </a:solidFill>
          </a:ln>
        </p:spPr>
        <p:txBody>
          <a:bodyPr vert="horz" lIns="182880" tIns="91440" rIns="182880" bIns="9144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6526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Strategy Kiln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F2C78E-861E-E0FF-D23F-EEC75CF18B2F}"/>
              </a:ext>
            </a:extLst>
          </p:cNvPr>
          <p:cNvCxnSpPr>
            <a:cxnSpLocks/>
          </p:cNvCxnSpPr>
          <p:nvPr userDrawn="1"/>
        </p:nvCxnSpPr>
        <p:spPr>
          <a:xfrm>
            <a:off x="5880376" y="1367141"/>
            <a:ext cx="0" cy="2140363"/>
          </a:xfrm>
          <a:prstGeom prst="line">
            <a:avLst/>
          </a:prstGeom>
          <a:ln w="12700">
            <a:solidFill>
              <a:srgbClr val="668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D4272-239D-4203-B4A0-20CA4C404BA2}"/>
              </a:ext>
            </a:extLst>
          </p:cNvPr>
          <p:cNvSpPr/>
          <p:nvPr userDrawn="1"/>
        </p:nvSpPr>
        <p:spPr>
          <a:xfrm>
            <a:off x="1438545" y="1367141"/>
            <a:ext cx="4497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858C2">
                        <a:lumMod val="75000"/>
                      </a:srgbClr>
                    </a:gs>
                    <a:gs pos="21000">
                      <a:srgbClr val="2858C2"/>
                    </a:gs>
                    <a:gs pos="100000">
                      <a:srgbClr val="567FDC"/>
                    </a:gs>
                  </a:gsLst>
                  <a:lin ang="0" scaled="1"/>
                </a:gradFill>
                <a:effectLst/>
                <a:uLnTx/>
                <a:uFillTx/>
                <a:latin typeface="Raleway" pitchFamily="2" charset="77"/>
                <a:ea typeface="+mn-ea"/>
                <a:cs typeface="Arial" panose="020B0604020202020204" pitchFamily="34" charset="0"/>
              </a:rPr>
              <a:t>Brand &amp; Growth Plan Development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9DE05C-00C6-12C1-0F3E-D57E3F41DB42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12191999" cy="114300"/>
          </a:xfrm>
          <a:prstGeom prst="rect">
            <a:avLst/>
          </a:prstGeom>
          <a:gradFill flip="none" rotWithShape="1">
            <a:gsLst>
              <a:gs pos="78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0A7CE7-4353-544A-B482-2772556235ED}"/>
              </a:ext>
            </a:extLst>
          </p:cNvPr>
          <p:cNvSpPr/>
          <p:nvPr userDrawn="1"/>
        </p:nvSpPr>
        <p:spPr>
          <a:xfrm>
            <a:off x="6243378" y="2144934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Hawthorn</a:t>
            </a:r>
          </a:p>
        </p:txBody>
      </p:sp>
    </p:spTree>
    <p:extLst>
      <p:ext uri="{BB962C8B-B14F-4D97-AF65-F5344CB8AC3E}">
        <p14:creationId xmlns:p14="http://schemas.microsoft.com/office/powerpoint/2010/main" val="1626665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C1E8-44DE-8447-8688-D5D35CAF3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64010-12EB-ED41-95EA-27DD3DC00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C459D-B312-9343-AA57-E1E7566A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2DA04-3635-CB4B-B9F3-0E0B4213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9F80-76B7-5148-A1F2-C82CD9A2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5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B8C8-CEB1-CA4A-9075-4365CFCDE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495C62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DA31-AD81-F74D-B190-D93C080D0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85705-9423-5A43-8E4A-E205D27F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C89A-901F-9B47-898A-E6758C02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AEC0A-5897-9443-8AC2-7D8EA9CE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23A8-37D7-44AD-8506-5BF0A42F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43C75-7092-4CB6-8AA8-F6B116AD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7FD-4B19-4599-9474-F5C5D3D62483}" type="datetime1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2F3EC-5652-4239-94C4-628C45C3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DD989-D395-4834-88F7-6419CFA1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8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;p111">
            <a:extLst>
              <a:ext uri="{FF2B5EF4-FFF2-40B4-BE49-F238E27FC236}">
                <a16:creationId xmlns:a16="http://schemas.microsoft.com/office/drawing/2014/main" id="{7876EFF7-35E0-45BC-9F55-CE9A381025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352874"/>
            <a:ext cx="11360799" cy="72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75;p111">
            <a:extLst>
              <a:ext uri="{FF2B5EF4-FFF2-40B4-BE49-F238E27FC236}">
                <a16:creationId xmlns:a16="http://schemas.microsoft.com/office/drawing/2014/main" id="{805C7861-A4E4-4244-9CBE-F861909714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1" y="1113146"/>
            <a:ext cx="11360798" cy="30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50"/>
              </a:spcAft>
              <a:buClr>
                <a:schemeClr val="accent4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7569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270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F12F5-B73A-40C5-BEF1-0E3383EF5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E2E36-A219-4A90-8ABE-615677686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83A64-69D1-4042-ACDF-43A72DE1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4AC9-8CCE-4DC0-863B-8FBE55C7020E}" type="datetime1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E81A3-BDE4-48D3-9A8D-CBD7A73D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461A-BF85-432E-966C-08BB6BB5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4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40CF-16CF-EEAA-3A36-407C72F0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15D1B-F7D4-AB4F-01FB-C6E3B9864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1BDDC-8586-4B92-CC48-0664C665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666C6-7364-F0CF-4B0C-8578DE90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B7011-315F-33AC-B3AC-0DE341AF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8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1E18-9553-4FDF-B796-541D18E8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89F64-A55B-4211-B337-F08D73DAC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C9521-08B0-4159-9333-FE0B6FC7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CAB2-7443-4719-91ED-51D0B360017E}" type="datetime1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EB010-B1A1-4190-81A4-D9B0C77ED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F9F8C-99E2-40B9-8DB9-14DC6359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DA1463E-A657-4491-8251-A9635B2EF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39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713A-7FFE-4E5E-9C9B-B34D9448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52C3-8534-4F31-A592-000C0EC4E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A98BB-62A5-4E20-8F24-BD6F8742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9FFB-471D-4525-8D81-B7F5EC8D1334}" type="datetime1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695A5-1B04-46EA-AF1A-295B5E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8D439-4D79-4D00-8587-E5F7FDB7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37ED071-446D-43DF-AA26-D91CE2101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96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AC6368-8673-4013-A1CD-9661B35AB86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158178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463550" indent="-231775">
              <a:defRPr/>
            </a:lvl2pPr>
            <a:lvl3pPr marL="914400" indent="-231775">
              <a:defRPr/>
            </a:lvl3pPr>
            <a:lvl4pPr marL="1377950" indent="-231775">
              <a:defRPr/>
            </a:lvl4pPr>
            <a:lvl5pPr marL="1828800" indent="-2317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A2608-4DC0-42E9-A523-065EE693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718B7-8733-476B-8131-71F5E49E7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178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463550" indent="-231775">
              <a:defRPr/>
            </a:lvl2pPr>
            <a:lvl3pPr marL="914400" indent="-231775">
              <a:defRPr/>
            </a:lvl3pPr>
            <a:lvl4pPr marL="1377950" indent="-231775">
              <a:defRPr/>
            </a:lvl4pPr>
            <a:lvl5pPr marL="1828800" indent="-2317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8AC3A-4B79-451C-8892-9E7DF2E7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5978-237D-4B72-B74E-45C324392B8C}" type="datetime1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592F6-FF6E-4896-841C-197EEF32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C2408-BAFC-40C2-8239-9E40A172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395315-EAE6-45C0-83A7-36BD250B6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8225"/>
            <a:ext cx="537737" cy="53581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7149E8E-7214-4655-950D-2CE853930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49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6175B2-3375-44AE-8D3C-5D34A9A5EA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506662"/>
            <a:ext cx="5181600" cy="368300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63550" indent="-231775">
              <a:defRPr/>
            </a:lvl2pPr>
            <a:lvl3pPr marL="914400" indent="-231775">
              <a:defRPr/>
            </a:lvl3pPr>
            <a:lvl4pPr marL="1377950" indent="-231775">
              <a:defRPr/>
            </a:lvl4pPr>
            <a:lvl5pPr marL="1828800" indent="-2317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0C929E-3B56-4D59-8AA0-EEBDDD64C0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0612" y="2506662"/>
            <a:ext cx="5181600" cy="3683001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63550" indent="-231775">
              <a:defRPr>
                <a:solidFill>
                  <a:schemeClr val="accent2"/>
                </a:solidFill>
              </a:defRPr>
            </a:lvl2pPr>
            <a:lvl3pPr marL="914400" indent="-231775">
              <a:defRPr>
                <a:solidFill>
                  <a:schemeClr val="accent2"/>
                </a:solidFill>
              </a:defRPr>
            </a:lvl3pPr>
            <a:lvl4pPr marL="1377950" indent="-231775">
              <a:defRPr>
                <a:solidFill>
                  <a:schemeClr val="accent2"/>
                </a:solidFill>
              </a:defRPr>
            </a:lvl4pPr>
            <a:lvl5pPr marL="1828800" indent="-231775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A4ECE-7AF1-47E5-8118-51FE9E5F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D2D08-E3BE-4591-BDE9-C00CBB6C4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2"/>
          </a:solidFill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529BD-A407-444A-9708-6EE003D29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2"/>
          </a:solidFill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C7C7F-E00F-4329-9B56-34B029B8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FED-BA94-40FC-A304-703358A5948C}" type="datetime1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AB856-1239-4066-9D21-90DCAB9F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51550-46FA-4DA3-A40A-B1E9432F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9C5DB65-7547-4156-93FB-6809EF9E8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31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23A8-37D7-44AD-8506-5BF0A42F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43C75-7092-4CB6-8AA8-F6B116AD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7FD-4B19-4599-9474-F5C5D3D62483}" type="datetime1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2F3EC-5652-4239-94C4-628C45C3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DD989-D395-4834-88F7-6419CFA1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0822CB8-21A5-4AD5-BDAD-E8FFE8416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08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94053-76C4-4875-8C42-42B5E137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4179-6B97-473B-ACDB-701B57C1B166}" type="datetime1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45551-D6BC-4BAB-A1B7-4F8377BC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1ED68-997F-428B-A13B-575E9595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472FB11-8B55-4B77-8637-0CC843909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2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D757-5FD9-451D-A185-E5D52893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9EAC-AA9A-4051-ABE8-77B83BE5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C12FF-AE01-4788-BB78-218583570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CE10F-644F-45C1-9F58-D5D48C33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B708-0332-4F16-BCC4-B3F3613C41F9}" type="datetime1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7B81C-502A-43DB-89B4-05707338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A7F5F-87C1-474A-972B-7637BC3E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C185CD6-8521-4F3F-870F-F885DC846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3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4C95-A2B8-40BF-AC9B-6E5E7B59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A5875-2742-4EA3-979B-573A8EA9C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EF788-2447-43C0-8B29-463AE004C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CA7F-08B3-4194-ADBC-A307B4F8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201-23C0-4FE5-B268-0E7467B81067}" type="datetime1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E3C7E-D882-4731-B7F0-B7FB638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13626-9710-401A-87BF-EF6D0FF8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56AC355-5B5B-4FC0-ADFC-5429A1ADD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3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4F74-5DC4-4420-8E0A-21DCF040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39175-87B8-42FC-A5CB-CCBE55651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17BCE-A53B-4A2E-9CFD-1471ADCA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E3A2-3C74-46E3-A76C-67762FF25BF8}" type="datetime1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63A8C-247E-47E5-BFA8-92B5DD4A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5AF4-DFAF-4D56-BBEA-8BA0FD54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A58CFC2-4AC9-4059-ABD4-32477636E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66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F0752-51D7-47EC-9F2E-73CEAFFCA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B0165-A6FC-4FA2-81F0-2DBF39A0B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A0292-E60C-4508-B766-A50FD884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D254-CF29-4401-916C-F50C1ACDA298}" type="datetime1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EA126-D878-4CD2-8649-47B19D5B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3618-4BA9-4025-A504-1874A964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20A418A-EE93-4B0C-9729-13E7C7D8F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249" y="6191875"/>
            <a:ext cx="537737" cy="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0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F36F-9AA9-4F8B-212F-74235BEB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CBCB9-ED52-5035-771C-8E0CDEACE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E2CC8-113C-F8DA-E334-18E1DB8B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F7E8F-B008-DD4E-99AC-1ED3D636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7005B-B3C7-77FE-D02C-CA2DA2A4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DD95-F2ED-44CC-9F54-B114AC4C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2000" cy="860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4CF9B-8918-4844-A05A-5ABC7623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1DBF-04F2-4958-8B8B-4630F6BD5CE9}" type="datetime1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7C2E1-4856-4458-A693-BE2204C3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93829-403A-4F79-84F5-6904E14C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22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E9DE-D133-8843-1174-ACC999690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230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A9041-D275-7302-CE3E-88FD9C7ED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9DA8-143F-B699-6988-FBD310FB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A25-71B1-4241-A309-1458C10D83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B5E2809-E4D5-7CB2-BB08-381EF3E3C455}"/>
              </a:ext>
            </a:extLst>
          </p:cNvPr>
          <p:cNvSpPr/>
          <p:nvPr userDrawn="1"/>
        </p:nvSpPr>
        <p:spPr>
          <a:xfrm flipH="1">
            <a:off x="-7" y="6115050"/>
            <a:ext cx="12191999" cy="775096"/>
          </a:xfrm>
          <a:prstGeom prst="rtTriangle">
            <a:avLst/>
          </a:prstGeom>
          <a:gradFill flip="none" rotWithShape="1">
            <a:gsLst>
              <a:gs pos="11000">
                <a:srgbClr val="CC4720"/>
              </a:gs>
              <a:gs pos="73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86F6316-EC98-04E5-BAFD-A04A899958F4}"/>
              </a:ext>
            </a:extLst>
          </p:cNvPr>
          <p:cNvSpPr/>
          <p:nvPr userDrawn="1"/>
        </p:nvSpPr>
        <p:spPr>
          <a:xfrm>
            <a:off x="-1" y="6272212"/>
            <a:ext cx="6930190" cy="617933"/>
          </a:xfrm>
          <a:prstGeom prst="rtTriangle">
            <a:avLst/>
          </a:prstGeom>
          <a:gradFill flip="none" rotWithShape="1">
            <a:gsLst>
              <a:gs pos="0">
                <a:srgbClr val="E54E22"/>
              </a:gs>
              <a:gs pos="30000">
                <a:srgbClr val="FF6B2E"/>
              </a:gs>
              <a:gs pos="75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D1D80-024D-8906-6DF6-664076BBB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1565632" y="6311682"/>
            <a:ext cx="536448" cy="57070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8C1A13-8EFF-59C7-47D1-5BE8D0E4D792}"/>
              </a:ext>
            </a:extLst>
          </p:cNvPr>
          <p:cNvCxnSpPr>
            <a:cxnSpLocks/>
          </p:cNvCxnSpPr>
          <p:nvPr userDrawn="1"/>
        </p:nvCxnSpPr>
        <p:spPr>
          <a:xfrm>
            <a:off x="0" y="32572"/>
            <a:ext cx="12192000" cy="0"/>
          </a:xfrm>
          <a:prstGeom prst="line">
            <a:avLst/>
          </a:prstGeom>
          <a:ln w="76200">
            <a:solidFill>
              <a:srgbClr val="FF65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212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0C6DE-1986-9A42-773B-67C0BF73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E992-1BD9-4D46-8F52-5B05043E0D8A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D6B12-FC7A-0122-8B16-43F93EFC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F6709-3E7D-A4BF-10C1-5A1943BB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0A25-71B1-4241-A309-1458C10D83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9B9B68-7C70-1287-69B0-992C87EC0DCD}"/>
              </a:ext>
            </a:extLst>
          </p:cNvPr>
          <p:cNvSpPr/>
          <p:nvPr userDrawn="1"/>
        </p:nvSpPr>
        <p:spPr>
          <a:xfrm>
            <a:off x="1" y="5101455"/>
            <a:ext cx="12192000" cy="1768119"/>
          </a:xfrm>
          <a:prstGeom prst="rect">
            <a:avLst/>
          </a:prstGeom>
          <a:gradFill>
            <a:gsLst>
              <a:gs pos="78000">
                <a:srgbClr val="FF6B2E"/>
              </a:gs>
              <a:gs pos="100000">
                <a:srgbClr val="FF8E4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8E131-91AE-8F3A-9E59-4EEAA0693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34146" y="5376334"/>
            <a:ext cx="1365874" cy="14530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ABFF0-A499-D4B7-C4AC-C7FCD41CD57E}"/>
              </a:ext>
            </a:extLst>
          </p:cNvPr>
          <p:cNvSpPr txBox="1">
            <a:spLocks/>
          </p:cNvSpPr>
          <p:nvPr userDrawn="1"/>
        </p:nvSpPr>
        <p:spPr>
          <a:xfrm>
            <a:off x="1498903" y="5718208"/>
            <a:ext cx="2330147" cy="543630"/>
          </a:xfrm>
          <a:prstGeom prst="rect">
            <a:avLst/>
          </a:prstGeom>
          <a:solidFill>
            <a:srgbClr val="FFFFFF"/>
          </a:solidFill>
          <a:ln>
            <a:solidFill>
              <a:srgbClr val="FBFBFB"/>
            </a:solidFill>
          </a:ln>
        </p:spPr>
        <p:txBody>
          <a:bodyPr vert="horz" lIns="182880" tIns="91440" rIns="182880" bIns="9144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6526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Strategy Kiln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F2C78E-861E-E0FF-D23F-EEC75CF18B2F}"/>
              </a:ext>
            </a:extLst>
          </p:cNvPr>
          <p:cNvCxnSpPr>
            <a:cxnSpLocks/>
          </p:cNvCxnSpPr>
          <p:nvPr userDrawn="1"/>
        </p:nvCxnSpPr>
        <p:spPr>
          <a:xfrm>
            <a:off x="5880376" y="1367141"/>
            <a:ext cx="0" cy="2140363"/>
          </a:xfrm>
          <a:prstGeom prst="line">
            <a:avLst/>
          </a:prstGeom>
          <a:ln w="12700">
            <a:solidFill>
              <a:srgbClr val="668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D4272-239D-4203-B4A0-20CA4C404BA2}"/>
              </a:ext>
            </a:extLst>
          </p:cNvPr>
          <p:cNvSpPr/>
          <p:nvPr userDrawn="1"/>
        </p:nvSpPr>
        <p:spPr>
          <a:xfrm>
            <a:off x="1438545" y="1367141"/>
            <a:ext cx="4497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2858C2">
                        <a:lumMod val="75000"/>
                      </a:srgbClr>
                    </a:gs>
                    <a:gs pos="21000">
                      <a:srgbClr val="2858C2"/>
                    </a:gs>
                    <a:gs pos="100000">
                      <a:srgbClr val="567FDC"/>
                    </a:gs>
                  </a:gsLst>
                  <a:lin ang="0" scaled="1"/>
                </a:gradFill>
                <a:effectLst/>
                <a:uLnTx/>
                <a:uFillTx/>
                <a:latin typeface="Raleway" pitchFamily="2" charset="77"/>
                <a:ea typeface="+mn-ea"/>
                <a:cs typeface="Arial" panose="020B0604020202020204" pitchFamily="34" charset="0"/>
              </a:rPr>
              <a:t>Brand &amp; Growth Plan Development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9DE05C-00C6-12C1-0F3E-D57E3F41DB42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12191999" cy="114300"/>
          </a:xfrm>
          <a:prstGeom prst="rect">
            <a:avLst/>
          </a:prstGeom>
          <a:gradFill flip="none" rotWithShape="1">
            <a:gsLst>
              <a:gs pos="78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0A7CE7-4353-544A-B482-2772556235ED}"/>
              </a:ext>
            </a:extLst>
          </p:cNvPr>
          <p:cNvSpPr/>
          <p:nvPr userDrawn="1"/>
        </p:nvSpPr>
        <p:spPr>
          <a:xfrm>
            <a:off x="6243378" y="2144934"/>
            <a:ext cx="2375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Hawthorn</a:t>
            </a:r>
          </a:p>
        </p:txBody>
      </p:sp>
    </p:spTree>
    <p:extLst>
      <p:ext uri="{BB962C8B-B14F-4D97-AF65-F5344CB8AC3E}">
        <p14:creationId xmlns:p14="http://schemas.microsoft.com/office/powerpoint/2010/main" val="2527072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C1E8-44DE-8447-8688-D5D35CAF3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64010-12EB-ED41-95EA-27DD3DC00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C459D-B312-9343-AA57-E1E7566A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2DA04-3635-CB4B-B9F3-0E0B42136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9F80-76B7-5148-A1F2-C82CD9A2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16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B8C8-CEB1-CA4A-9075-4365CFCD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ADA31-AD81-F74D-B190-D93C080D042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85705-9423-5A43-8E4A-E205D27F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4689-6103-FA42-9059-841843EF678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C89A-901F-9B47-898A-E6758C02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AEC0A-5897-9443-8AC2-7D8EA9CE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1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23A8-37D7-44AD-8506-5BF0A42F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43C75-7092-4CB6-8AA8-F6B116AD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7FD-4B19-4599-9474-F5C5D3D62483}" type="datetime1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2F3EC-5652-4239-94C4-628C45C3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DD989-D395-4834-88F7-6419CFA1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D2F20-9983-41DD-AC29-4DF8F683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4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2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CF71-AAEA-563D-B388-3E6B42C3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E7CC-CE29-F3B8-6357-744D9ED4F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F5CE0-EA4C-E6B4-0293-06F562387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04590-2D91-AE25-5E9A-FB32EB2A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C3B35-512E-3017-9E5A-77490CF3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FA0C7-CD45-03E8-878F-852C86C2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2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29A2-8A27-B771-9406-7BD774B6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E69CB-C34C-DFBD-6927-0D0E7924F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DB844-411B-41FE-976E-2275283BB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1FEDC-5ECB-34F3-D034-045CDFEC8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8DB07-FD13-EFCB-C579-32F7F3539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582FF-B3A0-9EC1-8E21-29E2A390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068DB-2185-6152-EA7D-1DE2A5A2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554564-5D2F-231B-984D-30F9AA5A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2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9968-BBEB-A43C-30DA-A1BA2591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C20C1-1C20-8652-EBC6-3D0B60D8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7E6A1-A972-6895-2683-528616E5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6D4F4-C902-757C-E2A8-B9F03FEB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5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91B84-79CF-26C3-5E99-64FF21A1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BE812-3F48-2B09-CECC-79D035A8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3F6A7-C6AF-04BF-0504-2BD3FB64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6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BA6C-AD65-9F15-861D-C7D71632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299DF-9068-47D9-B279-70783D085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369A1-B02F-248D-43C7-45EFD7A55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DC850-7023-FE9E-5ED5-53FF9F42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D352D-5CEE-E757-8F02-3EDB2BD5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EBC31-DE27-E95A-D571-6677C4FC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0280-7B8C-5A88-FFCC-AAEDD738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211CE-3218-45E4-B3ED-3A962C92F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B1681-0917-C323-010E-4FCCFDDEC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E6AAD-006C-1119-2F7D-F2C8615C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B19B8-1D02-3F46-B3A9-F6ACAC07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CD183-0F9A-B6ED-0882-7A410DA0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024D0-43F5-5E04-74ED-36FC79C3B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7D42E-B625-657B-20ED-9B38DC871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41CBB-0D16-1C14-E2DC-2ADA92ADF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805F-8647-DD42-9FDC-FC2601E02326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2AAB8-A837-191C-61A0-D88069DBE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0C19-D061-ED71-64F4-4BD1EF75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6C48-6340-7A48-BC65-7D29B051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5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CEC2D-17B4-3047-B51C-03C69B97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1078F-AD5B-8D40-A349-4C50A74B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EBCF-AA76-B34B-835E-2AAA37C26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4689-6103-FA42-9059-841843EF678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28CA-D52B-4143-9D06-E11F7934F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FA411-46E8-6448-ACA1-6D4A9FAF4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C84144D-E7A4-38E5-83A7-E60D9D1002CF}"/>
              </a:ext>
            </a:extLst>
          </p:cNvPr>
          <p:cNvSpPr/>
          <p:nvPr userDrawn="1"/>
        </p:nvSpPr>
        <p:spPr>
          <a:xfrm flipH="1">
            <a:off x="-7" y="6115050"/>
            <a:ext cx="12191999" cy="775096"/>
          </a:xfrm>
          <a:prstGeom prst="rtTriangle">
            <a:avLst/>
          </a:prstGeom>
          <a:gradFill flip="none" rotWithShape="1">
            <a:gsLst>
              <a:gs pos="11000">
                <a:srgbClr val="CC4720"/>
              </a:gs>
              <a:gs pos="73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47D6D3D-75D1-1B4A-A391-DD65CC72CA10}"/>
              </a:ext>
            </a:extLst>
          </p:cNvPr>
          <p:cNvSpPr/>
          <p:nvPr userDrawn="1"/>
        </p:nvSpPr>
        <p:spPr>
          <a:xfrm>
            <a:off x="-1" y="6272212"/>
            <a:ext cx="6930190" cy="617933"/>
          </a:xfrm>
          <a:prstGeom prst="rtTriangle">
            <a:avLst/>
          </a:prstGeom>
          <a:gradFill flip="none" rotWithShape="1">
            <a:gsLst>
              <a:gs pos="0">
                <a:srgbClr val="E54E22"/>
              </a:gs>
              <a:gs pos="30000">
                <a:srgbClr val="FF6B2E"/>
              </a:gs>
              <a:gs pos="75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0862D-FF7B-2A79-1A38-AE5D4AB05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1565632" y="6311682"/>
            <a:ext cx="536448" cy="57070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BE808D-3932-711A-7CD3-77D0656D2879}"/>
              </a:ext>
            </a:extLst>
          </p:cNvPr>
          <p:cNvCxnSpPr>
            <a:cxnSpLocks/>
          </p:cNvCxnSpPr>
          <p:nvPr userDrawn="1"/>
        </p:nvCxnSpPr>
        <p:spPr>
          <a:xfrm>
            <a:off x="0" y="32572"/>
            <a:ext cx="12192000" cy="0"/>
          </a:xfrm>
          <a:prstGeom prst="line">
            <a:avLst/>
          </a:prstGeom>
          <a:ln w="76200">
            <a:solidFill>
              <a:srgbClr val="FF65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4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2400" b="0" i="0" u="none" strike="noStrike" kern="1200" cap="none" spc="0" normalizeH="0" baseline="0" dirty="0">
          <a:ln>
            <a:noFill/>
          </a:ln>
          <a:solidFill>
            <a:srgbClr val="495C62"/>
          </a:solidFill>
          <a:effectLst/>
          <a:uLnTx/>
          <a:uFillTx/>
          <a:latin typeface="Avenir Medium" panose="02000503020000020003" pitchFamily="2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026A4-C500-457C-8188-20829E33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1DDB0-7C89-429E-A019-D46E284D8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5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F8AA-E9E9-40BE-A6DA-0D9D09CD6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Trade Gothic Next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CD1DBF-04F2-4958-8B8B-4630F6BD5CE9}" type="datetime1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61A15-2D1D-4E7C-83DF-F1BCE9A7B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Trade Gothic Next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0D94B-9747-436B-93DD-5AF54445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  <a:latin typeface="Trade Gothic Next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0D2F20-9983-41DD-AC29-4DF8F6835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1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Trade Gothic Next Heavy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accent2"/>
          </a:solidFill>
          <a:latin typeface="Trade Gothic Next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CEC2D-17B4-3047-B51C-03C69B97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1078F-AD5B-8D40-A349-4C50A74B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EBCF-AA76-B34B-835E-2AAA37C26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4689-6103-FA42-9059-841843EF678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28CA-D52B-4143-9D06-E11F7934F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FA411-46E8-6448-ACA1-6D4A9FAF4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B946D-50C7-8641-B5F2-8CFE8EB4A9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C84144D-E7A4-38E5-83A7-E60D9D1002CF}"/>
              </a:ext>
            </a:extLst>
          </p:cNvPr>
          <p:cNvSpPr/>
          <p:nvPr userDrawn="1"/>
        </p:nvSpPr>
        <p:spPr>
          <a:xfrm flipH="1">
            <a:off x="-7" y="6115050"/>
            <a:ext cx="12191999" cy="775096"/>
          </a:xfrm>
          <a:prstGeom prst="rtTriangle">
            <a:avLst/>
          </a:prstGeom>
          <a:gradFill flip="none" rotWithShape="1">
            <a:gsLst>
              <a:gs pos="11000">
                <a:srgbClr val="CC4720"/>
              </a:gs>
              <a:gs pos="73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47D6D3D-75D1-1B4A-A391-DD65CC72CA10}"/>
              </a:ext>
            </a:extLst>
          </p:cNvPr>
          <p:cNvSpPr/>
          <p:nvPr userDrawn="1"/>
        </p:nvSpPr>
        <p:spPr>
          <a:xfrm>
            <a:off x="-1" y="6272212"/>
            <a:ext cx="6930190" cy="617933"/>
          </a:xfrm>
          <a:prstGeom prst="rtTriangle">
            <a:avLst/>
          </a:prstGeom>
          <a:gradFill flip="none" rotWithShape="1">
            <a:gsLst>
              <a:gs pos="0">
                <a:srgbClr val="E54E22"/>
              </a:gs>
              <a:gs pos="30000">
                <a:srgbClr val="FF6B2E"/>
              </a:gs>
              <a:gs pos="75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0862D-FF7B-2A79-1A38-AE5D4AB05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1565632" y="6311682"/>
            <a:ext cx="536448" cy="57070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BE808D-3932-711A-7CD3-77D0656D2879}"/>
              </a:ext>
            </a:extLst>
          </p:cNvPr>
          <p:cNvCxnSpPr>
            <a:cxnSpLocks/>
          </p:cNvCxnSpPr>
          <p:nvPr userDrawn="1"/>
        </p:nvCxnSpPr>
        <p:spPr>
          <a:xfrm>
            <a:off x="0" y="32572"/>
            <a:ext cx="12192000" cy="0"/>
          </a:xfrm>
          <a:prstGeom prst="line">
            <a:avLst/>
          </a:prstGeom>
          <a:ln w="76200">
            <a:solidFill>
              <a:srgbClr val="FF65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7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i="0" u="none" strike="noStrike" kern="1200" cap="none" dirty="0">
          <a:solidFill>
            <a:srgbClr val="425257"/>
          </a:solidFill>
          <a:latin typeface="Avenir Heavy" panose="02000503020000020003" pitchFamily="2" charset="0"/>
          <a:ea typeface="+mn-ea"/>
          <a:cs typeface="+mn-cs"/>
          <a:sym typeface="Avenir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en-US" sz="2000" b="0" i="0" u="none" strike="noStrike" kern="0" cap="none" spc="0" normalizeH="0" baseline="0" dirty="0">
          <a:ln>
            <a:noFill/>
          </a:ln>
          <a:solidFill>
            <a:srgbClr val="5A7178"/>
          </a:solidFill>
          <a:effectLst/>
          <a:uLnTx/>
          <a:uFillTx/>
          <a:latin typeface="Avenir Light" panose="020B0402020203020204" pitchFamily="34" charset="77"/>
          <a:ea typeface="+mn-ea"/>
          <a:cs typeface="Arial"/>
          <a:sym typeface="Aveni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Questions@StrategyKiln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lendly.com/adamcfischer/conversation-with-ada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Questions@StrategyKiln.com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alendly.com/adamcfischer/conversation-with-adam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CDF17E-507E-3545-B6B0-A2CFDB7BD3D6}"/>
              </a:ext>
            </a:extLst>
          </p:cNvPr>
          <p:cNvCxnSpPr>
            <a:cxnSpLocks/>
          </p:cNvCxnSpPr>
          <p:nvPr/>
        </p:nvCxnSpPr>
        <p:spPr>
          <a:xfrm>
            <a:off x="5909553" y="1749478"/>
            <a:ext cx="9343" cy="3024257"/>
          </a:xfrm>
          <a:prstGeom prst="line">
            <a:avLst/>
          </a:prstGeom>
          <a:ln w="12700">
            <a:solidFill>
              <a:srgbClr val="668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5B56282F-414E-974C-ACBA-1FB49ED292E1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1999" cy="114300"/>
          </a:xfrm>
          <a:prstGeom prst="rect">
            <a:avLst/>
          </a:prstGeom>
          <a:gradFill flip="none" rotWithShape="1">
            <a:gsLst>
              <a:gs pos="78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64520-893A-9860-59F1-288074A50370}"/>
              </a:ext>
            </a:extLst>
          </p:cNvPr>
          <p:cNvSpPr/>
          <p:nvPr/>
        </p:nvSpPr>
        <p:spPr>
          <a:xfrm>
            <a:off x="0" y="5968841"/>
            <a:ext cx="12192000" cy="919897"/>
          </a:xfrm>
          <a:prstGeom prst="rect">
            <a:avLst/>
          </a:prstGeom>
          <a:gradFill>
            <a:gsLst>
              <a:gs pos="78000">
                <a:srgbClr val="FF6B2E"/>
              </a:gs>
              <a:gs pos="100000">
                <a:srgbClr val="FF8E4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E503A-D94F-D776-4AE9-41E202146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09415" y="6085321"/>
            <a:ext cx="732718" cy="7795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B6FE40-C733-6ACD-33AF-9F6B8F9E62D0}"/>
              </a:ext>
            </a:extLst>
          </p:cNvPr>
          <p:cNvSpPr txBox="1">
            <a:spLocks/>
          </p:cNvSpPr>
          <p:nvPr/>
        </p:nvSpPr>
        <p:spPr>
          <a:xfrm>
            <a:off x="667555" y="6183899"/>
            <a:ext cx="3236268" cy="470530"/>
          </a:xfrm>
          <a:prstGeom prst="rect">
            <a:avLst/>
          </a:prstGeom>
          <a:noFill/>
          <a:ln>
            <a:noFill/>
          </a:ln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dirty="0">
                <a:solidFill>
                  <a:srgbClr val="F6F4F4"/>
                </a:solidFill>
                <a:latin typeface="Raleway" pitchFamily="2" charset="77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Raleway" pitchFamily="2" charset="77"/>
                <a:ea typeface="+mn-ea"/>
                <a:cs typeface="+mn-cs"/>
              </a:rPr>
              <a:t>Strategy Kiln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B30BCA-AAB2-ACE6-2078-69642CF01496}"/>
              </a:ext>
            </a:extLst>
          </p:cNvPr>
          <p:cNvSpPr txBox="1">
            <a:spLocks/>
          </p:cNvSpPr>
          <p:nvPr/>
        </p:nvSpPr>
        <p:spPr>
          <a:xfrm>
            <a:off x="3007179" y="1885643"/>
            <a:ext cx="683707" cy="612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 w="12700">
                <a:noFill/>
                <a:prstDash val="solid"/>
              </a:ln>
              <a:gradFill>
                <a:gsLst>
                  <a:gs pos="11000">
                    <a:srgbClr val="CF5023"/>
                  </a:gs>
                  <a:gs pos="54000">
                    <a:srgbClr val="FF6B2E"/>
                  </a:gs>
                  <a:gs pos="100000">
                    <a:srgbClr val="FF5B20">
                      <a:tint val="44500"/>
                      <a:satMod val="160000"/>
                    </a:srgbClr>
                  </a:gs>
                </a:gsLst>
                <a:lin ang="0" scaled="1"/>
              </a:gradFill>
              <a:effectLst/>
              <a:uLnTx/>
              <a:uFillTx/>
              <a:latin typeface="Raleway Medium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C4B22F-CA15-7AC4-00E2-5B1B42C4BE49}"/>
              </a:ext>
            </a:extLst>
          </p:cNvPr>
          <p:cNvSpPr txBox="1"/>
          <p:nvPr/>
        </p:nvSpPr>
        <p:spPr>
          <a:xfrm>
            <a:off x="1036431" y="1969901"/>
            <a:ext cx="48731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dirty="0">
                <a:gradFill>
                  <a:gsLst>
                    <a:gs pos="0">
                      <a:srgbClr val="2858C2">
                        <a:lumMod val="75000"/>
                      </a:srgbClr>
                    </a:gs>
                    <a:gs pos="21000">
                      <a:srgbClr val="2858C2"/>
                    </a:gs>
                    <a:gs pos="100000">
                      <a:srgbClr val="567FDC"/>
                    </a:gs>
                  </a:gsLst>
                  <a:lin ang="0" scaled="1"/>
                </a:gradFill>
                <a:latin typeface="Raleway" pitchFamily="2" charset="77"/>
                <a:ea typeface="+mn-ea"/>
              </a:rPr>
              <a:t>Digital Marketing</a:t>
            </a:r>
          </a:p>
          <a:p>
            <a:endParaRPr lang="en-US" sz="4000" dirty="0">
              <a:gradFill>
                <a:gsLst>
                  <a:gs pos="0">
                    <a:srgbClr val="2858C2">
                      <a:lumMod val="75000"/>
                    </a:srgbClr>
                  </a:gs>
                  <a:gs pos="21000">
                    <a:srgbClr val="2858C2"/>
                  </a:gs>
                  <a:gs pos="100000">
                    <a:srgbClr val="567FDC"/>
                  </a:gs>
                </a:gsLst>
                <a:lin ang="0" scaled="1"/>
              </a:gradFill>
              <a:latin typeface="Raleway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FF0B2-A6D0-D5DB-4B32-F30B73F88BF1}"/>
              </a:ext>
            </a:extLst>
          </p:cNvPr>
          <p:cNvSpPr txBox="1"/>
          <p:nvPr/>
        </p:nvSpPr>
        <p:spPr>
          <a:xfrm>
            <a:off x="1036431" y="3304798"/>
            <a:ext cx="419822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25257"/>
                </a:solidFill>
                <a:latin typeface="Raleway Black" pitchFamily="2" charset="77"/>
              </a:rPr>
              <a:t>Five Foundational Tools for a Digital Marketing  Strategy </a:t>
            </a:r>
          </a:p>
          <a:p>
            <a:endParaRPr lang="en-US" sz="3200" dirty="0">
              <a:solidFill>
                <a:srgbClr val="425257"/>
              </a:solidFill>
              <a:latin typeface="Raleway Black" pitchFamily="2" charset="77"/>
            </a:endParaRPr>
          </a:p>
          <a:p>
            <a:endParaRPr lang="en-US" sz="3200" dirty="0">
              <a:solidFill>
                <a:srgbClr val="425257"/>
              </a:solidFill>
              <a:latin typeface="Raleway Black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15F90-3121-649B-50B7-C9ACAB954B8F}"/>
              </a:ext>
            </a:extLst>
          </p:cNvPr>
          <p:cNvSpPr txBox="1"/>
          <p:nvPr/>
        </p:nvSpPr>
        <p:spPr>
          <a:xfrm>
            <a:off x="7659339" y="6226483"/>
            <a:ext cx="4580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</a:rPr>
              <a:t>Reach Out:  </a:t>
            </a:r>
            <a:r>
              <a:rPr lang="en-US" sz="1400" dirty="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Questions@StrategyKiln.com</a:t>
            </a:r>
            <a:r>
              <a:rPr lang="en-US" sz="1400" dirty="0">
                <a:solidFill>
                  <a:schemeClr val="bg1"/>
                </a:solidFill>
                <a:latin typeface="Raleway" pitchFamily="2" charset="77"/>
                <a:ea typeface="+mn-ea"/>
                <a:cs typeface="+mn-cs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BDC4F-E99A-1AFF-20A9-AED3F0F7AED7}"/>
              </a:ext>
            </a:extLst>
          </p:cNvPr>
          <p:cNvSpPr txBox="1"/>
          <p:nvPr/>
        </p:nvSpPr>
        <p:spPr>
          <a:xfrm>
            <a:off x="596686" y="2493886"/>
            <a:ext cx="4873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B3F1A"/>
                    </a:gs>
                    <a:gs pos="56000">
                      <a:srgbClr val="F3662C"/>
                    </a:gs>
                    <a:gs pos="100000">
                      <a:srgbClr val="FF924F"/>
                    </a:gs>
                  </a:gsLst>
                  <a:lin ang="0" scaled="1"/>
                </a:gra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Power Pack 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A991F-CD46-83EA-26A1-F65620B6971C}"/>
              </a:ext>
            </a:extLst>
          </p:cNvPr>
          <p:cNvSpPr txBox="1"/>
          <p:nvPr/>
        </p:nvSpPr>
        <p:spPr>
          <a:xfrm>
            <a:off x="6253461" y="1924940"/>
            <a:ext cx="6195273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425257"/>
              </a:solidFill>
              <a:latin typeface="Raleway Light" pitchFamily="2" charset="77"/>
            </a:endParaRPr>
          </a:p>
          <a:p>
            <a:r>
              <a:rPr lang="en-US" sz="2000" i="1" dirty="0">
                <a:solidFill>
                  <a:srgbClr val="425257"/>
                </a:solidFill>
                <a:latin typeface="Raleway Black" pitchFamily="2" charset="77"/>
              </a:rPr>
              <a:t>Includes Detailed Slides &amp; Templates:</a:t>
            </a:r>
            <a:r>
              <a:rPr lang="en-US" i="1" dirty="0">
                <a:solidFill>
                  <a:srgbClr val="425257"/>
                </a:solidFill>
                <a:latin typeface="Raleway Medium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5257"/>
                </a:solidFill>
                <a:latin typeface="Raleway Medium"/>
              </a:rPr>
              <a:t>An Entire Digital Strategy on One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5257"/>
                </a:solidFill>
                <a:latin typeface="Raleway Medium" pitchFamily="2" charset="77"/>
              </a:rPr>
              <a:t>Audience &amp; Persona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5257"/>
                </a:solidFill>
                <a:latin typeface="Raleway Medium"/>
              </a:rPr>
              <a:t>Customer Problems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5257"/>
                </a:solidFill>
                <a:latin typeface="Raleway Medium" pitchFamily="2" charset="77"/>
              </a:rPr>
              <a:t>Customer Journey Map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5257"/>
                </a:solidFill>
                <a:latin typeface="Raleway Medium" pitchFamily="2" charset="77"/>
              </a:rPr>
              <a:t>Positioning Approach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5257"/>
                </a:solidFill>
                <a:latin typeface="Raleway Medium" pitchFamily="2" charset="77"/>
              </a:rPr>
              <a:t>Digital Funnel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25257"/>
                </a:solidFill>
                <a:latin typeface="Raleway Medium" pitchFamily="2" charset="77"/>
              </a:rPr>
              <a:t>Digital KPI Tracker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Raleway Medium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C5C74E-B739-667B-794F-57762953A341}"/>
              </a:ext>
            </a:extLst>
          </p:cNvPr>
          <p:cNvSpPr txBox="1"/>
          <p:nvPr/>
        </p:nvSpPr>
        <p:spPr>
          <a:xfrm>
            <a:off x="1036431" y="17469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25257"/>
                </a:solidFill>
                <a:latin typeface="Raleway Medium" pitchFamily="2" charset="77"/>
              </a:rPr>
              <a:t>The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E248C4-06CF-FF9F-B8AC-78EA620BC9DC}"/>
              </a:ext>
            </a:extLst>
          </p:cNvPr>
          <p:cNvSpPr txBox="1"/>
          <p:nvPr/>
        </p:nvSpPr>
        <p:spPr>
          <a:xfrm>
            <a:off x="7659339" y="5674678"/>
            <a:ext cx="6115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Raleway Light" pitchFamily="2" charset="77"/>
                <a:hlinkClick r:id="rId4"/>
              </a:rPr>
              <a:t>https://</a:t>
            </a:r>
            <a:r>
              <a:rPr lang="en-US" sz="1200" dirty="0" err="1">
                <a:latin typeface="Raleway Light" pitchFamily="2" charset="77"/>
                <a:hlinkClick r:id="rId4"/>
              </a:rPr>
              <a:t>calendly.com</a:t>
            </a:r>
            <a:r>
              <a:rPr lang="en-US" sz="1200" dirty="0">
                <a:latin typeface="Raleway Light" pitchFamily="2" charset="77"/>
                <a:hlinkClick r:id="rId4"/>
              </a:rPr>
              <a:t>/</a:t>
            </a:r>
            <a:r>
              <a:rPr lang="en-US" sz="1200" dirty="0" err="1">
                <a:latin typeface="Raleway Light" pitchFamily="2" charset="77"/>
                <a:hlinkClick r:id="rId4"/>
              </a:rPr>
              <a:t>adamcfischer</a:t>
            </a:r>
            <a:r>
              <a:rPr lang="en-US" sz="1200" dirty="0">
                <a:latin typeface="Raleway Light" pitchFamily="2" charset="77"/>
                <a:hlinkClick r:id="rId4"/>
              </a:rPr>
              <a:t>/conversation-with-</a:t>
            </a:r>
            <a:r>
              <a:rPr lang="en-US" sz="1200" dirty="0" err="1">
                <a:latin typeface="Raleway Light" pitchFamily="2" charset="77"/>
                <a:hlinkClick r:id="rId4"/>
              </a:rPr>
              <a:t>adam</a:t>
            </a:r>
            <a:endParaRPr lang="en-US" sz="1200" dirty="0">
              <a:latin typeface="Raleway Light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964993-9CB6-773C-10EA-9D94CEEF8DF3}"/>
              </a:ext>
            </a:extLst>
          </p:cNvPr>
          <p:cNvSpPr txBox="1"/>
          <p:nvPr/>
        </p:nvSpPr>
        <p:spPr>
          <a:xfrm>
            <a:off x="7659339" y="5357184"/>
            <a:ext cx="61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FF5B1E"/>
                </a:solidFill>
                <a:latin typeface="Raleway Medium" pitchFamily="2" charset="77"/>
              </a:rPr>
              <a:t>Book Time Via Calendly: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1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2A4202-D419-53C0-3554-5668CB2472BB}"/>
              </a:ext>
            </a:extLst>
          </p:cNvPr>
          <p:cNvGrpSpPr/>
          <p:nvPr/>
        </p:nvGrpSpPr>
        <p:grpSpPr>
          <a:xfrm>
            <a:off x="606716" y="938592"/>
            <a:ext cx="11165172" cy="618286"/>
            <a:chOff x="1156522" y="1686938"/>
            <a:chExt cx="7414187" cy="694165"/>
          </a:xfrm>
          <a:solidFill>
            <a:srgbClr val="FF5B1E"/>
          </a:solidFill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6B86BFBA-A2AB-2503-7F6B-07FF15EDADCA}"/>
                </a:ext>
              </a:extLst>
            </p:cNvPr>
            <p:cNvSpPr/>
            <p:nvPr/>
          </p:nvSpPr>
          <p:spPr>
            <a:xfrm rot="5400000">
              <a:off x="4516533" y="-1673073"/>
              <a:ext cx="694165" cy="7414187"/>
            </a:xfrm>
            <a:prstGeom prst="trapezoid">
              <a:avLst>
                <a:gd name="adj" fmla="val 31852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A90295-CEBC-650D-1C7D-FABE523C57B4}"/>
                </a:ext>
              </a:extLst>
            </p:cNvPr>
            <p:cNvSpPr txBox="1"/>
            <p:nvPr/>
          </p:nvSpPr>
          <p:spPr>
            <a:xfrm>
              <a:off x="1257815" y="1906885"/>
              <a:ext cx="2117995" cy="276999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 panose="020B0503020203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Black" panose="02000503020000020003" pitchFamily="2" charset="0"/>
                  <a:sym typeface="Arial"/>
                </a:rPr>
                <a:t>Awareness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EBC1B4-A9A2-29D2-0823-3DD50430318E}"/>
                </a:ext>
              </a:extLst>
            </p:cNvPr>
            <p:cNvSpPr txBox="1"/>
            <p:nvPr/>
          </p:nvSpPr>
          <p:spPr>
            <a:xfrm>
              <a:off x="4066621" y="1906302"/>
              <a:ext cx="1253766" cy="276999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 panose="020B0503020203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Black" panose="02000503020000020003" pitchFamily="2" charset="0"/>
                  <a:sym typeface="Arial"/>
                </a:rPr>
                <a:t>Consideration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328AEC-FD48-FF82-3EFE-A15A24194E99}"/>
                </a:ext>
              </a:extLst>
            </p:cNvPr>
            <p:cNvSpPr txBox="1"/>
            <p:nvPr/>
          </p:nvSpPr>
          <p:spPr>
            <a:xfrm>
              <a:off x="6724885" y="1948792"/>
              <a:ext cx="1376700" cy="18466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 panose="020B0503020203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Black" panose="02000503020000020003" pitchFamily="2" charset="0"/>
                  <a:sym typeface="Arial"/>
                </a:rPr>
                <a:t>Purchase 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4F11D0-7F63-D55B-19A0-D9144C09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17" y="4149852"/>
            <a:ext cx="307667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solidFill>
                  <a:srgbClr val="495A60"/>
                </a:solidFill>
              </a:rPr>
              <a:t>Research Phase  </a:t>
            </a:r>
          </a:p>
          <a:p>
            <a:pPr marL="114300" lvl="1" indent="-103188">
              <a:spcBef>
                <a:spcPts val="0"/>
              </a:spcBef>
            </a:pPr>
            <a:r>
              <a:rPr lang="en-US" sz="1050" kern="0" dirty="0">
                <a:solidFill>
                  <a:srgbClr val="495A60"/>
                </a:solidFill>
                <a:latin typeface="Avenir Light" panose="020B0402020203020204" pitchFamily="34" charset="77"/>
                <a:cs typeface="Arial"/>
                <a:sym typeface="Avenir"/>
              </a:rPr>
              <a:t>Find reviews:  Google, Houz, Yelp, IG portfolios, Pinterest Idea Books </a:t>
            </a:r>
          </a:p>
          <a:p>
            <a:pPr marL="114300" lvl="1" indent="-103188">
              <a:spcBef>
                <a:spcPts val="0"/>
              </a:spcBef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  <a:p>
            <a:pPr marL="114300" lvl="1" indent="-103188">
              <a:spcBef>
                <a:spcPts val="0"/>
              </a:spcBef>
            </a:pPr>
            <a:r>
              <a:rPr lang="en-US" sz="1050" kern="0" dirty="0">
                <a:solidFill>
                  <a:srgbClr val="495A60"/>
                </a:solidFill>
                <a:latin typeface="Avenir Light" panose="020B0402020203020204" pitchFamily="34" charset="77"/>
                <a:cs typeface="Arial"/>
              </a:rPr>
              <a:t>Learning more about what neighborhood, style, materials, and designs they like</a:t>
            </a:r>
          </a:p>
          <a:p>
            <a:pPr marL="114300" lvl="1" indent="-103188">
              <a:spcBef>
                <a:spcPts val="0"/>
              </a:spcBef>
            </a:pPr>
            <a:r>
              <a:rPr lang="en-US" sz="1050" kern="0" dirty="0">
                <a:solidFill>
                  <a:srgbClr val="495A60"/>
                </a:solidFill>
                <a:latin typeface="Avenir Light" panose="020B0402020203020204" pitchFamily="34" charset="77"/>
                <a:cs typeface="Arial"/>
              </a:rPr>
              <a:t>Building idea books on Houz and Pinterest </a:t>
            </a:r>
          </a:p>
          <a:p>
            <a:pPr marL="114300" lvl="1" indent="-103188">
              <a:spcBef>
                <a:spcPts val="0"/>
              </a:spcBef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  <a:p>
            <a:pPr marL="114300" lvl="1" indent="-103188">
              <a:spcBef>
                <a:spcPts val="0"/>
              </a:spcBef>
            </a:pPr>
            <a:r>
              <a:rPr lang="en-US" sz="1050" kern="0" dirty="0">
                <a:solidFill>
                  <a:srgbClr val="495A60"/>
                </a:solidFill>
                <a:latin typeface="Avenir Light" panose="020B0402020203020204" pitchFamily="34" charset="77"/>
                <a:cs typeface="Arial"/>
              </a:rPr>
              <a:t>Determining lot + build budget </a:t>
            </a:r>
          </a:p>
          <a:p>
            <a:pPr marL="114300" lvl="1" indent="-103188">
              <a:spcBef>
                <a:spcPts val="0"/>
              </a:spcBef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  <a:p>
            <a:pPr marL="114300" lvl="1" indent="-103188">
              <a:spcBef>
                <a:spcPts val="0"/>
              </a:spcBef>
            </a:pPr>
            <a:r>
              <a:rPr lang="en-US" sz="1050" kern="0" dirty="0">
                <a:solidFill>
                  <a:srgbClr val="495A60"/>
                </a:solidFill>
                <a:latin typeface="Avenir Light" panose="020B0402020203020204" pitchFamily="34" charset="77"/>
                <a:cs typeface="Arial"/>
              </a:rPr>
              <a:t>Spouses discuss what each wants – will this home work as our family grows?</a:t>
            </a:r>
          </a:p>
          <a:p>
            <a:pPr marL="114300" lvl="1" indent="-103188">
              <a:spcBef>
                <a:spcPts val="0"/>
              </a:spcBef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  <a:p>
            <a:pPr lvl="1">
              <a:spcBef>
                <a:spcPts val="0"/>
              </a:spcBef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  <a:p>
            <a:pPr lvl="1">
              <a:spcBef>
                <a:spcPts val="0"/>
              </a:spcBef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  <a:p>
            <a:pPr lvl="1">
              <a:spcBef>
                <a:spcPts val="0"/>
              </a:spcBef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  <a:p>
            <a:pPr lvl="1">
              <a:spcBef>
                <a:spcPts val="0"/>
              </a:spcBef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  <a:p>
            <a:pPr lvl="1">
              <a:spcBef>
                <a:spcPts val="0"/>
              </a:spcBef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  <a:p>
            <a:pPr lvl="1">
              <a:spcBef>
                <a:spcPts val="0"/>
              </a:spcBef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282E46-B903-2FC4-35CF-8F06B7BCD299}"/>
              </a:ext>
            </a:extLst>
          </p:cNvPr>
          <p:cNvSpPr txBox="1">
            <a:spLocks/>
          </p:cNvSpPr>
          <p:nvPr/>
        </p:nvSpPr>
        <p:spPr>
          <a:xfrm>
            <a:off x="4188267" y="4145497"/>
            <a:ext cx="4152808" cy="2958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kumimoji="0" lang="en-US" sz="1200" b="0" i="0" u="none" strike="noStrike" kern="0" cap="none" spc="0" normalizeH="0" baseline="0" dirty="0">
                <a:ln>
                  <a:noFill/>
                </a:ln>
                <a:solidFill>
                  <a:srgbClr val="5A7178"/>
                </a:solidFill>
                <a:effectLst/>
                <a:uLnTx/>
                <a:uFillTx/>
                <a:latin typeface="Avenir Light" panose="020B0402020203020204" pitchFamily="34" charset="77"/>
                <a:cs typeface="Arial"/>
                <a:sym typeface="Avenir"/>
              </a:defRPr>
            </a:lvl1pPr>
            <a:lvl2pPr marL="685800"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0">
                <a:solidFill>
                  <a:srgbClr val="5A7178"/>
                </a:solidFill>
                <a:latin typeface="Avenir Light" panose="020B0402020203020204" pitchFamily="34" charset="77"/>
                <a:cs typeface="A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Acquire financing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Review decision criteria:  home quality, process (branded SOP), best design, customer centricity, technology, quality of team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highlight>
                <a:srgbClr val="FFFF00"/>
              </a:highlight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What are the standout decision drivers?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Reviewing Standard items vs. upgrades (smart tech, elevator, green upgrades)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Man cave?  Chef’s dream?  Natural light?  Sense of belonging/community in home?  Storage?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Any cool feature (e.g. healing center), or technology that we can tell a story with to grab attention?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3BCDA-65E6-F613-F877-E5CEB5A4458B}"/>
              </a:ext>
            </a:extLst>
          </p:cNvPr>
          <p:cNvSpPr txBox="1"/>
          <p:nvPr/>
        </p:nvSpPr>
        <p:spPr>
          <a:xfrm>
            <a:off x="1248485" y="1490889"/>
            <a:ext cx="2340016" cy="428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Arial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Arial"/>
                <a:sym typeface="Avenir"/>
              </a:rPr>
              <a:t>Courtship and Honeymoon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896BC6-F3D7-06EA-EB79-D39642F1829B}"/>
              </a:ext>
            </a:extLst>
          </p:cNvPr>
          <p:cNvSpPr txBox="1"/>
          <p:nvPr/>
        </p:nvSpPr>
        <p:spPr>
          <a:xfrm>
            <a:off x="5482247" y="1480243"/>
            <a:ext cx="1884043" cy="428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Arial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Arial"/>
                <a:sym typeface="Avenir"/>
              </a:rPr>
              <a:t>Proposal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D5044A0-8292-DF91-3E39-B0BE5F77EB87}"/>
              </a:ext>
            </a:extLst>
          </p:cNvPr>
          <p:cNvSpPr txBox="1">
            <a:spLocks/>
          </p:cNvSpPr>
          <p:nvPr/>
        </p:nvSpPr>
        <p:spPr>
          <a:xfrm>
            <a:off x="8580753" y="4215445"/>
            <a:ext cx="30766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0" lang="en-US" sz="2000" b="0" i="0" u="none" strike="noStrike" kern="0" cap="none" spc="0" normalizeH="0" baseline="0" dirty="0">
                <a:ln>
                  <a:noFill/>
                </a:ln>
                <a:solidFill>
                  <a:srgbClr val="5A7178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Construction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Complete finishing touches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dirty="0">
              <a:solidFill>
                <a:srgbClr val="495A6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Inspections &amp; walk throughs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dirty="0">
              <a:solidFill>
                <a:srgbClr val="495A6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 Move-in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dirty="0">
              <a:solidFill>
                <a:srgbClr val="495A6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Home care &amp; maintenance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7BB079-C94A-E54E-F96F-72BF6BC654E0}"/>
              </a:ext>
            </a:extLst>
          </p:cNvPr>
          <p:cNvSpPr txBox="1"/>
          <p:nvPr/>
        </p:nvSpPr>
        <p:spPr>
          <a:xfrm>
            <a:off x="8757187" y="1636028"/>
            <a:ext cx="6123006" cy="262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Arial"/>
                <a:sym typeface="Avenir"/>
              </a:rPr>
              <a:t>I can’t believe I married you!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F8FF06-87F1-9D55-EFB7-8506FF713440}"/>
              </a:ext>
            </a:extLst>
          </p:cNvPr>
          <p:cNvCxnSpPr>
            <a:cxnSpLocks/>
          </p:cNvCxnSpPr>
          <p:nvPr/>
        </p:nvCxnSpPr>
        <p:spPr>
          <a:xfrm>
            <a:off x="638007" y="1933133"/>
            <a:ext cx="11135161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D946303-24C5-6421-B438-64AA764A1846}"/>
              </a:ext>
            </a:extLst>
          </p:cNvPr>
          <p:cNvSpPr txBox="1"/>
          <p:nvPr/>
        </p:nvSpPr>
        <p:spPr>
          <a:xfrm rot="16200000">
            <a:off x="-459824" y="2248261"/>
            <a:ext cx="170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Arial"/>
              </a:rPr>
              <a:t>Mindset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Arial"/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EEA69A-5D32-A2C4-DE3E-2307AFA0822B}"/>
              </a:ext>
            </a:extLst>
          </p:cNvPr>
          <p:cNvCxnSpPr>
            <a:cxnSpLocks/>
          </p:cNvCxnSpPr>
          <p:nvPr/>
        </p:nvCxnSpPr>
        <p:spPr>
          <a:xfrm>
            <a:off x="638006" y="2992010"/>
            <a:ext cx="11135162" cy="1914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9FCF927-96DF-965B-1E4C-29E1F5DAF445}"/>
              </a:ext>
            </a:extLst>
          </p:cNvPr>
          <p:cNvSpPr txBox="1"/>
          <p:nvPr/>
        </p:nvSpPr>
        <p:spPr>
          <a:xfrm rot="16200000">
            <a:off x="-454100" y="3416636"/>
            <a:ext cx="17044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Arial"/>
              </a:rPr>
              <a:t>Emotions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Arial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B74000-6A89-BCBE-8E27-9483B6735E08}"/>
              </a:ext>
            </a:extLst>
          </p:cNvPr>
          <p:cNvCxnSpPr>
            <a:cxnSpLocks/>
          </p:cNvCxnSpPr>
          <p:nvPr/>
        </p:nvCxnSpPr>
        <p:spPr>
          <a:xfrm>
            <a:off x="596750" y="4047231"/>
            <a:ext cx="11176418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F8B61D4-3677-9833-EBE5-64A510106872}"/>
              </a:ext>
            </a:extLst>
          </p:cNvPr>
          <p:cNvSpPr txBox="1"/>
          <p:nvPr/>
        </p:nvSpPr>
        <p:spPr>
          <a:xfrm rot="16200000">
            <a:off x="-456137" y="4713096"/>
            <a:ext cx="17044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Arial"/>
              </a:rPr>
              <a:t>Actions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367A98-716F-421E-F7B4-BCC2584C6701}"/>
              </a:ext>
            </a:extLst>
          </p:cNvPr>
          <p:cNvSpPr txBox="1"/>
          <p:nvPr/>
        </p:nvSpPr>
        <p:spPr>
          <a:xfrm>
            <a:off x="631817" y="1993541"/>
            <a:ext cx="3315497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Should I?...  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Buy a traditional home, custom build, green home, or transitional home?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How to find the right team:  Start w/ a buyers agent (real estate agent), architect, or Builder?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67038-C99E-2A91-A93C-4B55FA6B510B}"/>
              </a:ext>
            </a:extLst>
          </p:cNvPr>
          <p:cNvSpPr txBox="1"/>
          <p:nvPr/>
        </p:nvSpPr>
        <p:spPr>
          <a:xfrm>
            <a:off x="647297" y="3055393"/>
            <a:ext cx="3315497" cy="677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Confused about where to start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Excited about the possibilities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2E7161-80D5-1CD3-8D50-5C172606A321}"/>
              </a:ext>
            </a:extLst>
          </p:cNvPr>
          <p:cNvSpPr txBox="1"/>
          <p:nvPr/>
        </p:nvSpPr>
        <p:spPr>
          <a:xfrm>
            <a:off x="4188267" y="1950990"/>
            <a:ext cx="319113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Who has the best portfolio?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Who  has the best sense of my needs (do you “get” me)?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Who allows the best flexibility around customization/personalization?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F13ED5-FDE8-36C5-31EF-613B175FEC0E}"/>
              </a:ext>
            </a:extLst>
          </p:cNvPr>
          <p:cNvSpPr txBox="1"/>
          <p:nvPr/>
        </p:nvSpPr>
        <p:spPr>
          <a:xfrm>
            <a:off x="4188267" y="3031228"/>
            <a:ext cx="3315497" cy="968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Hesitant (and nervous) to make a decision on what home and who to work with, but also wanting to get started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Overwhelmed with selecting materials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EF7A4E-5A9B-5A59-0F7A-A1BDC96FE7BE}"/>
              </a:ext>
            </a:extLst>
          </p:cNvPr>
          <p:cNvSpPr txBox="1"/>
          <p:nvPr/>
        </p:nvSpPr>
        <p:spPr>
          <a:xfrm>
            <a:off x="8580753" y="1950564"/>
            <a:ext cx="319113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This will never end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kern="0" dirty="0">
              <a:solidFill>
                <a:srgbClr val="495A60"/>
              </a:solidFill>
              <a:latin typeface="Avenir Light" panose="020B0402020203020204" pitchFamily="34" charset="77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Indecision:  “I don’t think I like the kitchen countertops, can we change them?”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49DCB6-B84F-7716-DDCE-D1C04BAE16FD}"/>
              </a:ext>
            </a:extLst>
          </p:cNvPr>
          <p:cNvSpPr txBox="1"/>
          <p:nvPr/>
        </p:nvSpPr>
        <p:spPr>
          <a:xfrm>
            <a:off x="8580753" y="2993924"/>
            <a:ext cx="20111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I hate this process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kern="0" dirty="0">
                <a:solidFill>
                  <a:srgbClr val="495A60"/>
                </a:solidFill>
                <a:latin typeface="Avenir Light" panose="020B0402020203020204" pitchFamily="34" charset="77"/>
                <a:cs typeface="Arial"/>
              </a:rPr>
              <a:t>I’m excited that we’re almost done!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13940E-512F-3686-ECF2-EDA63C4C8137}"/>
              </a:ext>
            </a:extLst>
          </p:cNvPr>
          <p:cNvSpPr txBox="1"/>
          <p:nvPr/>
        </p:nvSpPr>
        <p:spPr>
          <a:xfrm>
            <a:off x="577059" y="187323"/>
            <a:ext cx="105577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Place:  Customer Journey Map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Avenir" panose="02000503020000020003" pitchFamily="2" charset="0"/>
                <a:ea typeface="+mn-ea"/>
                <a:cs typeface="+mn-cs"/>
              </a:rPr>
              <a:t>Where, how, and why consumers arrive at the decision to buy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25257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62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4FC8-6C5F-4B44-AACA-C352C43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2"/>
                </a:solidFill>
                <a:latin typeface="Trade Gothic Next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EB16-1872-E441-BBEA-3540C6FE8B16}"/>
              </a:ext>
            </a:extLst>
          </p:cNvPr>
          <p:cNvSpPr txBox="1">
            <a:spLocks/>
          </p:cNvSpPr>
          <p:nvPr/>
        </p:nvSpPr>
        <p:spPr>
          <a:xfrm>
            <a:off x="0" y="-9832"/>
            <a:ext cx="12192000" cy="6897329"/>
          </a:xfrm>
          <a:prstGeom prst="rect">
            <a:avLst/>
          </a:prstGeom>
          <a:gradFill flip="none" rotWithShape="1">
            <a:gsLst>
              <a:gs pos="19000">
                <a:srgbClr val="CC4720"/>
              </a:gs>
              <a:gs pos="54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8F3952-F762-B642-906C-FDFBDBAA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37" y="3269537"/>
            <a:ext cx="8924925" cy="246731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Positioning </a:t>
            </a: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  <a:t>Claim a unique positioning that sets you apart from the competition and sets you up for growth </a:t>
            </a: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endParaRPr lang="en-US" sz="4000" b="0" dirty="0">
              <a:solidFill>
                <a:srgbClr val="FCFCFC"/>
              </a:solidFill>
              <a:latin typeface="Raleway Medium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F6651C-313F-687A-B20D-738E559070EB}"/>
              </a:ext>
            </a:extLst>
          </p:cNvPr>
          <p:cNvSpPr/>
          <p:nvPr/>
        </p:nvSpPr>
        <p:spPr>
          <a:xfrm>
            <a:off x="3993931" y="1681654"/>
            <a:ext cx="630621" cy="609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600" b="1" dirty="0">
                <a:solidFill>
                  <a:srgbClr val="FCFCFC"/>
                </a:solidFill>
                <a:latin typeface="Avenir Black" panose="02000503020000020003" pitchFamily="2" charset="0"/>
              </a:rPr>
              <a:t>4</a:t>
            </a:r>
            <a:endParaRPr lang="en-US" sz="3600" b="1" dirty="0"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4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B009-CF5B-064C-BF22-9CA6C195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63" y="332098"/>
            <a:ext cx="11340218" cy="86042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425257"/>
                </a:solidFill>
                <a:latin typeface="Avenir Heavy" panose="02000503020000020003" pitchFamily="2" charset="0"/>
                <a:ea typeface="+mn-ea"/>
                <a:cs typeface="+mn-cs"/>
              </a:rPr>
              <a:t>Find Your </a:t>
            </a:r>
            <a:r>
              <a:rPr lang="en-US" sz="2400" dirty="0">
                <a:solidFill>
                  <a:srgbClr val="FB6526"/>
                </a:solidFill>
                <a:latin typeface="Avenir Heavy" panose="02000503020000020003" pitchFamily="2" charset="0"/>
                <a:ea typeface="+mn-ea"/>
                <a:cs typeface="+mn-cs"/>
              </a:rPr>
              <a:t>Positioning </a:t>
            </a:r>
            <a:r>
              <a:rPr lang="en-US" dirty="0">
                <a:solidFill>
                  <a:srgbClr val="425257"/>
                </a:solidFill>
                <a:latin typeface="Avenir Heavy" panose="02000503020000020003" pitchFamily="2" charset="0"/>
              </a:rPr>
              <a:t>in the Market </a:t>
            </a:r>
            <a:br>
              <a:rPr lang="en-US" sz="2400" dirty="0">
                <a:solidFill>
                  <a:srgbClr val="425257"/>
                </a:solidFill>
                <a:latin typeface="Avenir Heavy" panose="02000503020000020003" pitchFamily="2" charset="0"/>
                <a:ea typeface="+mn-ea"/>
                <a:cs typeface="+mn-cs"/>
              </a:rPr>
            </a:br>
            <a:r>
              <a:rPr lang="en-US" sz="1800" b="0" dirty="0">
                <a:solidFill>
                  <a:srgbClr val="495A60"/>
                </a:solidFill>
                <a:latin typeface="Avenir Medium" panose="02000503020000020003" pitchFamily="2" charset="0"/>
                <a:ea typeface="+mn-ea"/>
                <a:cs typeface="+mn-cs"/>
              </a:rPr>
              <a:t>Shaping the mind’s of our audience to influence their buying decisions </a:t>
            </a:r>
            <a:endParaRPr lang="en-US" sz="1800" b="0" dirty="0">
              <a:solidFill>
                <a:srgbClr val="425257"/>
              </a:solidFill>
              <a:latin typeface="Avenir Medium" panose="02000503020000020003" pitchFamily="2" charset="0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E17131-3F78-FB44-9CF9-243B21CA8595}"/>
              </a:ext>
            </a:extLst>
          </p:cNvPr>
          <p:cNvSpPr/>
          <p:nvPr/>
        </p:nvSpPr>
        <p:spPr>
          <a:xfrm>
            <a:off x="0" y="6288066"/>
            <a:ext cx="6930190" cy="617933"/>
          </a:xfrm>
          <a:prstGeom prst="rtTriangle">
            <a:avLst/>
          </a:prstGeom>
          <a:gradFill flip="none" rotWithShape="1">
            <a:gsLst>
              <a:gs pos="0">
                <a:srgbClr val="E54E22"/>
              </a:gs>
              <a:gs pos="30000">
                <a:srgbClr val="FF6B2E"/>
              </a:gs>
              <a:gs pos="75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0CA82-7FB6-D14D-A9BA-26A8AC9C7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1565632" y="6311682"/>
            <a:ext cx="536448" cy="57070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B551E29-A7EA-5E4E-A5D3-3191B917BB26}"/>
              </a:ext>
            </a:extLst>
          </p:cNvPr>
          <p:cNvSpPr>
            <a:spLocks noChangeAspect="1"/>
          </p:cNvSpPr>
          <p:nvPr/>
        </p:nvSpPr>
        <p:spPr>
          <a:xfrm>
            <a:off x="1484722" y="1706653"/>
            <a:ext cx="2296168" cy="2296168"/>
          </a:xfrm>
          <a:prstGeom prst="ellipse">
            <a:avLst/>
          </a:prstGeom>
          <a:solidFill>
            <a:srgbClr val="D9F1F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F6459A-5B2C-8846-89A3-B037AD58DCCE}"/>
              </a:ext>
            </a:extLst>
          </p:cNvPr>
          <p:cNvSpPr>
            <a:spLocks noChangeAspect="1"/>
          </p:cNvSpPr>
          <p:nvPr/>
        </p:nvSpPr>
        <p:spPr>
          <a:xfrm>
            <a:off x="2865561" y="1710290"/>
            <a:ext cx="2296168" cy="2296168"/>
          </a:xfrm>
          <a:prstGeom prst="ellipse">
            <a:avLst/>
          </a:prstGeom>
          <a:solidFill>
            <a:schemeClr val="bg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DF3A65-DD2D-5145-8CE4-D794E2FAE516}"/>
              </a:ext>
            </a:extLst>
          </p:cNvPr>
          <p:cNvSpPr>
            <a:spLocks noChangeAspect="1"/>
          </p:cNvSpPr>
          <p:nvPr/>
        </p:nvSpPr>
        <p:spPr>
          <a:xfrm>
            <a:off x="2175142" y="2704170"/>
            <a:ext cx="2296168" cy="2296168"/>
          </a:xfrm>
          <a:prstGeom prst="ellipse">
            <a:avLst/>
          </a:prstGeom>
          <a:solidFill>
            <a:schemeClr val="accent1">
              <a:lumMod val="25000"/>
              <a:lumOff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50FD02-7EF5-694A-9688-CE0BD786E466}"/>
              </a:ext>
            </a:extLst>
          </p:cNvPr>
          <p:cNvSpPr/>
          <p:nvPr/>
        </p:nvSpPr>
        <p:spPr>
          <a:xfrm>
            <a:off x="1797249" y="2050322"/>
            <a:ext cx="11686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What customers want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1E77F6-2A01-9945-B911-C5FB817AE317}"/>
              </a:ext>
            </a:extLst>
          </p:cNvPr>
          <p:cNvSpPr/>
          <p:nvPr/>
        </p:nvSpPr>
        <p:spPr>
          <a:xfrm>
            <a:off x="6126938" y="1306681"/>
            <a:ext cx="363734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B6526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Differentiated Positioning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36E4F2-E209-A2E1-86AB-D014D219D20C}"/>
              </a:ext>
            </a:extLst>
          </p:cNvPr>
          <p:cNvSpPr/>
          <p:nvPr/>
        </p:nvSpPr>
        <p:spPr>
          <a:xfrm>
            <a:off x="3803576" y="2050322"/>
            <a:ext cx="11686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What your brand does best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B6315-565E-BB33-4474-75EEB772D51E}"/>
              </a:ext>
            </a:extLst>
          </p:cNvPr>
          <p:cNvSpPr/>
          <p:nvPr/>
        </p:nvSpPr>
        <p:spPr>
          <a:xfrm>
            <a:off x="2738658" y="4002791"/>
            <a:ext cx="16263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181717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t>What your competition does best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1AD52C-8046-2AAC-1F00-7E12A257383F}"/>
              </a:ext>
            </a:extLst>
          </p:cNvPr>
          <p:cNvCxnSpPr>
            <a:cxnSpLocks/>
          </p:cNvCxnSpPr>
          <p:nvPr/>
        </p:nvCxnSpPr>
        <p:spPr>
          <a:xfrm flipH="1">
            <a:off x="4275734" y="1484747"/>
            <a:ext cx="1794440" cy="0"/>
          </a:xfrm>
          <a:prstGeom prst="line">
            <a:avLst/>
          </a:prstGeom>
          <a:ln w="19050">
            <a:solidFill>
              <a:srgbClr val="495A60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7A8A9A-2721-D430-800D-CF47A2A6DC4C}"/>
              </a:ext>
            </a:extLst>
          </p:cNvPr>
          <p:cNvCxnSpPr>
            <a:cxnSpLocks/>
          </p:cNvCxnSpPr>
          <p:nvPr/>
        </p:nvCxnSpPr>
        <p:spPr>
          <a:xfrm flipV="1">
            <a:off x="1437240" y="3569430"/>
            <a:ext cx="1349146" cy="499209"/>
          </a:xfrm>
          <a:prstGeom prst="line">
            <a:avLst/>
          </a:prstGeom>
          <a:ln w="3175">
            <a:solidFill>
              <a:srgbClr val="495A6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328CD53-944A-8949-954E-5DF528ED5776}"/>
              </a:ext>
            </a:extLst>
          </p:cNvPr>
          <p:cNvSpPr/>
          <p:nvPr/>
        </p:nvSpPr>
        <p:spPr>
          <a:xfrm>
            <a:off x="676360" y="3829032"/>
            <a:ext cx="178054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2121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Can’t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2121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Compete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813CA7-82C1-161C-E7F7-D51E5F2D74E9}"/>
              </a:ext>
            </a:extLst>
          </p:cNvPr>
          <p:cNvSpPr/>
          <p:nvPr/>
        </p:nvSpPr>
        <p:spPr>
          <a:xfrm>
            <a:off x="5028229" y="3338661"/>
            <a:ext cx="229616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2121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Customer’s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2121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aren’t interested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6A1830-8C83-0C52-4BC6-F0FB8E6930BD}"/>
              </a:ext>
            </a:extLst>
          </p:cNvPr>
          <p:cNvCxnSpPr>
            <a:cxnSpLocks/>
          </p:cNvCxnSpPr>
          <p:nvPr/>
        </p:nvCxnSpPr>
        <p:spPr>
          <a:xfrm flipH="1">
            <a:off x="4002307" y="3474736"/>
            <a:ext cx="1025922" cy="0"/>
          </a:xfrm>
          <a:prstGeom prst="line">
            <a:avLst/>
          </a:prstGeom>
          <a:ln w="3175">
            <a:solidFill>
              <a:srgbClr val="495A6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FE1FBE-96EB-3BDD-8AD7-659D3CEEC3B6}"/>
              </a:ext>
            </a:extLst>
          </p:cNvPr>
          <p:cNvCxnSpPr>
            <a:cxnSpLocks/>
          </p:cNvCxnSpPr>
          <p:nvPr/>
        </p:nvCxnSpPr>
        <p:spPr>
          <a:xfrm flipH="1" flipV="1">
            <a:off x="3344414" y="3161372"/>
            <a:ext cx="1590121" cy="1444079"/>
          </a:xfrm>
          <a:prstGeom prst="line">
            <a:avLst/>
          </a:prstGeom>
          <a:ln w="3175">
            <a:solidFill>
              <a:srgbClr val="495A6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9716F7-F2E2-CA8F-4FE1-4A0B54969E3F}"/>
              </a:ext>
            </a:extLst>
          </p:cNvPr>
          <p:cNvSpPr txBox="1"/>
          <p:nvPr/>
        </p:nvSpPr>
        <p:spPr>
          <a:xfrm>
            <a:off x="5028229" y="4463523"/>
            <a:ext cx="195634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2121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Risky due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52121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intense competition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7F357C-BD54-C660-C7C0-F98CC3D07621}"/>
              </a:ext>
            </a:extLst>
          </p:cNvPr>
          <p:cNvCxnSpPr>
            <a:cxnSpLocks/>
          </p:cNvCxnSpPr>
          <p:nvPr/>
        </p:nvCxnSpPr>
        <p:spPr>
          <a:xfrm>
            <a:off x="-12700" y="28032"/>
            <a:ext cx="12204700" cy="0"/>
          </a:xfrm>
          <a:prstGeom prst="line">
            <a:avLst/>
          </a:prstGeom>
          <a:ln w="76200">
            <a:solidFill>
              <a:srgbClr val="FF65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5FD1AFE-BD0B-CEB8-2167-F49FCD53F9E1}"/>
              </a:ext>
            </a:extLst>
          </p:cNvPr>
          <p:cNvSpPr/>
          <p:nvPr/>
        </p:nvSpPr>
        <p:spPr>
          <a:xfrm>
            <a:off x="6035449" y="1192523"/>
            <a:ext cx="4902628" cy="718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" panose="02000503020000020003" pitchFamily="2" charset="0"/>
              <a:ea typeface="+mn-ea"/>
              <a:cs typeface="+mn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39366E6-BF06-1B45-41DE-A0F37BEEA7A4}"/>
              </a:ext>
            </a:extLst>
          </p:cNvPr>
          <p:cNvSpPr>
            <a:spLocks noChangeAspect="1"/>
          </p:cNvSpPr>
          <p:nvPr/>
        </p:nvSpPr>
        <p:spPr>
          <a:xfrm flipV="1">
            <a:off x="2867154" y="1950836"/>
            <a:ext cx="911930" cy="848543"/>
          </a:xfrm>
          <a:custGeom>
            <a:avLst/>
            <a:gdLst>
              <a:gd name="connsiteX0" fmla="*/ 453640 w 911930"/>
              <a:gd name="connsiteY0" fmla="*/ 848543 h 848543"/>
              <a:gd name="connsiteX1" fmla="*/ 495940 w 911930"/>
              <a:gd name="connsiteY1" fmla="*/ 818244 h 848543"/>
              <a:gd name="connsiteX2" fmla="*/ 906250 w 911930"/>
              <a:gd name="connsiteY2" fmla="*/ 95934 h 848543"/>
              <a:gd name="connsiteX3" fmla="*/ 911930 w 911930"/>
              <a:gd name="connsiteY3" fmla="*/ 116 h 848543"/>
              <a:gd name="connsiteX4" fmla="*/ 902958 w 911930"/>
              <a:gd name="connsiteY4" fmla="*/ 4986 h 848543"/>
              <a:gd name="connsiteX5" fmla="*/ 456072 w 911930"/>
              <a:gd name="connsiteY5" fmla="*/ 95208 h 848543"/>
              <a:gd name="connsiteX6" fmla="*/ 9186 w 911930"/>
              <a:gd name="connsiteY6" fmla="*/ 4986 h 848543"/>
              <a:gd name="connsiteX7" fmla="*/ 0 w 911930"/>
              <a:gd name="connsiteY7" fmla="*/ 0 h 848543"/>
              <a:gd name="connsiteX8" fmla="*/ 5894 w 911930"/>
              <a:gd name="connsiteY8" fmla="*/ 99418 h 848543"/>
              <a:gd name="connsiteX9" fmla="*/ 416203 w 911930"/>
              <a:gd name="connsiteY9" fmla="*/ 821728 h 84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930" h="848543">
                <a:moveTo>
                  <a:pt x="453640" y="848543"/>
                </a:moveTo>
                <a:lnTo>
                  <a:pt x="495940" y="818244"/>
                </a:lnTo>
                <a:cubicBezTo>
                  <a:pt x="719204" y="641755"/>
                  <a:pt x="871631" y="385987"/>
                  <a:pt x="906250" y="95934"/>
                </a:cubicBezTo>
                <a:lnTo>
                  <a:pt x="911930" y="116"/>
                </a:lnTo>
                <a:lnTo>
                  <a:pt x="902958" y="4986"/>
                </a:lnTo>
                <a:cubicBezTo>
                  <a:pt x="765603" y="63082"/>
                  <a:pt x="614589" y="95208"/>
                  <a:pt x="456072" y="95208"/>
                </a:cubicBezTo>
                <a:cubicBezTo>
                  <a:pt x="297555" y="95208"/>
                  <a:pt x="146541" y="63082"/>
                  <a:pt x="9186" y="4986"/>
                </a:cubicBezTo>
                <a:lnTo>
                  <a:pt x="0" y="0"/>
                </a:lnTo>
                <a:lnTo>
                  <a:pt x="5894" y="99418"/>
                </a:lnTo>
                <a:cubicBezTo>
                  <a:pt x="40512" y="389471"/>
                  <a:pt x="192940" y="645239"/>
                  <a:pt x="416203" y="821728"/>
                </a:cubicBezTo>
                <a:close/>
              </a:path>
            </a:pathLst>
          </a:custGeom>
          <a:solidFill>
            <a:srgbClr val="FB6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F826B-C27A-9AFD-4486-AA604C61BF51}"/>
              </a:ext>
            </a:extLst>
          </p:cNvPr>
          <p:cNvCxnSpPr>
            <a:cxnSpLocks/>
          </p:cNvCxnSpPr>
          <p:nvPr/>
        </p:nvCxnSpPr>
        <p:spPr>
          <a:xfrm flipH="1">
            <a:off x="3323226" y="1484747"/>
            <a:ext cx="965208" cy="964960"/>
          </a:xfrm>
          <a:prstGeom prst="line">
            <a:avLst/>
          </a:prstGeom>
          <a:ln w="19050">
            <a:solidFill>
              <a:srgbClr val="495A6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F64EAB7-DEF6-CEC7-FD46-0A4E966B757C}"/>
              </a:ext>
            </a:extLst>
          </p:cNvPr>
          <p:cNvSpPr/>
          <p:nvPr/>
        </p:nvSpPr>
        <p:spPr>
          <a:xfrm>
            <a:off x="839334" y="5324402"/>
            <a:ext cx="10207760" cy="785034"/>
          </a:xfrm>
          <a:prstGeom prst="rect">
            <a:avLst/>
          </a:prstGeom>
          <a:solidFill>
            <a:srgbClr val="D9F1F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25257"/>
                </a:solidFill>
                <a:latin typeface="Avenir Heavy" panose="02000503020000020003" pitchFamily="2" charset="0"/>
              </a:rPr>
              <a:t>With a differentiated positioning, you can market to the right person with the right message at the right time.  You just need the right digital channels to promote your message...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32065A-7325-1F52-3E0B-15D3CCB32910}"/>
              </a:ext>
            </a:extLst>
          </p:cNvPr>
          <p:cNvSpPr/>
          <p:nvPr/>
        </p:nvSpPr>
        <p:spPr>
          <a:xfrm>
            <a:off x="8485267" y="2681674"/>
            <a:ext cx="3030373" cy="116955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STORYBRAND GUIDE EXPERTISE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495A60"/>
                </a:solidFill>
                <a:latin typeface="Avenir" panose="02000503020000020003" pitchFamily="2" charset="0"/>
              </a:rPr>
              <a:t>As the only certified Storybrand guide in Rhode Island, I’m trained to craft a unique position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495A60"/>
                </a:solidFill>
                <a:latin typeface="Avenir" panose="02000503020000020003" pitchFamily="2" charset="0"/>
              </a:rPr>
              <a:t>story for your brand.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768EDC-EB56-2B44-B6BE-61E2A13A2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971" y="1505647"/>
            <a:ext cx="1091972" cy="10115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478487-AC18-49C7-1830-30AEAFE23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51" y="3955507"/>
            <a:ext cx="1002692" cy="100269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09E5CD-0F31-0014-8480-61AEEAC3C12C}"/>
              </a:ext>
            </a:extLst>
          </p:cNvPr>
          <p:cNvCxnSpPr>
            <a:cxnSpLocks/>
          </p:cNvCxnSpPr>
          <p:nvPr/>
        </p:nvCxnSpPr>
        <p:spPr>
          <a:xfrm flipH="1">
            <a:off x="8794249" y="3881705"/>
            <a:ext cx="2412407" cy="0"/>
          </a:xfrm>
          <a:prstGeom prst="line">
            <a:avLst/>
          </a:prstGeom>
          <a:ln w="19050">
            <a:solidFill>
              <a:srgbClr val="495A60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57684EB-2A40-6C2F-3A27-2D4BB089440B}"/>
              </a:ext>
            </a:extLst>
          </p:cNvPr>
          <p:cNvCxnSpPr>
            <a:cxnSpLocks/>
          </p:cNvCxnSpPr>
          <p:nvPr/>
        </p:nvCxnSpPr>
        <p:spPr>
          <a:xfrm flipH="1">
            <a:off x="8794249" y="2625100"/>
            <a:ext cx="2412407" cy="0"/>
          </a:xfrm>
          <a:prstGeom prst="line">
            <a:avLst/>
          </a:prstGeom>
          <a:ln w="19050">
            <a:solidFill>
              <a:srgbClr val="495A60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68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4FC8-6C5F-4B44-AACA-C352C43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2"/>
                </a:solidFill>
                <a:latin typeface="Trade Gothic Next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EB16-1872-E441-BBEA-3540C6FE8B16}"/>
              </a:ext>
            </a:extLst>
          </p:cNvPr>
          <p:cNvSpPr txBox="1">
            <a:spLocks/>
          </p:cNvSpPr>
          <p:nvPr/>
        </p:nvSpPr>
        <p:spPr>
          <a:xfrm>
            <a:off x="0" y="-9832"/>
            <a:ext cx="12192000" cy="6897329"/>
          </a:xfrm>
          <a:prstGeom prst="rect">
            <a:avLst/>
          </a:prstGeom>
          <a:gradFill flip="none" rotWithShape="1">
            <a:gsLst>
              <a:gs pos="19000">
                <a:srgbClr val="CC4720"/>
              </a:gs>
              <a:gs pos="54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794AF-628D-E868-8948-CC87B42E2A98}"/>
              </a:ext>
            </a:extLst>
          </p:cNvPr>
          <p:cNvSpPr txBox="1">
            <a:spLocks/>
          </p:cNvSpPr>
          <p:nvPr/>
        </p:nvSpPr>
        <p:spPr>
          <a:xfrm>
            <a:off x="1142587" y="3539053"/>
            <a:ext cx="9906821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495C62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defRPr>
            </a:lvl1pPr>
          </a:lstStyle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Promotion </a:t>
            </a:r>
          </a:p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Build a Digital Marketing Funnel </a:t>
            </a:r>
            <a:b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</a:br>
            <a: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  <a:t>We’ll map out the paid, owned, and earned channels you’ll focus on</a:t>
            </a:r>
          </a:p>
          <a:p>
            <a:pPr algn="ctr"/>
            <a:endParaRPr lang="en-US" sz="4000" dirty="0">
              <a:solidFill>
                <a:srgbClr val="FCFCFC"/>
              </a:solidFill>
              <a:latin typeface="Raleway Medium" pitchFamily="2" charset="77"/>
            </a:endParaRPr>
          </a:p>
          <a:p>
            <a:pPr algn="ctr"/>
            <a: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  <a:t>Keep it simple, and focus on having a well rounded approach to both capture demand and generate demand</a:t>
            </a:r>
            <a:b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</a:br>
            <a:endParaRPr lang="en-US" sz="4000" dirty="0">
              <a:solidFill>
                <a:srgbClr val="FCFCFC"/>
              </a:solidFill>
              <a:latin typeface="Raleway Medium" pitchFamily="2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F6F7F1-92E6-E5ED-6519-05A4846DCBC0}"/>
              </a:ext>
            </a:extLst>
          </p:cNvPr>
          <p:cNvSpPr/>
          <p:nvPr/>
        </p:nvSpPr>
        <p:spPr>
          <a:xfrm>
            <a:off x="5780688" y="441433"/>
            <a:ext cx="630621" cy="609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600" b="1" dirty="0">
                <a:solidFill>
                  <a:srgbClr val="FCFCFC"/>
                </a:solidFill>
                <a:latin typeface="Avenir Black" panose="02000503020000020003" pitchFamily="2" charset="0"/>
              </a:rPr>
              <a:t>5</a:t>
            </a:r>
            <a:endParaRPr lang="en-US" sz="3600" b="1" dirty="0"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6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C0436B8-FDB4-300C-BD02-71BD6E0A5167}"/>
              </a:ext>
            </a:extLst>
          </p:cNvPr>
          <p:cNvGrpSpPr/>
          <p:nvPr/>
        </p:nvGrpSpPr>
        <p:grpSpPr>
          <a:xfrm rot="5400000">
            <a:off x="3411740" y="3218946"/>
            <a:ext cx="4633373" cy="2194718"/>
            <a:chOff x="971587" y="1551705"/>
            <a:chExt cx="10162542" cy="694926"/>
          </a:xfrm>
          <a:solidFill>
            <a:srgbClr val="D9F1FE"/>
          </a:solidFill>
        </p:grpSpPr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403C698F-5737-165C-016E-312B610092AD}"/>
                </a:ext>
              </a:extLst>
            </p:cNvPr>
            <p:cNvSpPr/>
            <p:nvPr/>
          </p:nvSpPr>
          <p:spPr>
            <a:xfrm rot="5400000">
              <a:off x="5705395" y="-3182103"/>
              <a:ext cx="694926" cy="10162542"/>
            </a:xfrm>
            <a:prstGeom prst="trapezoid">
              <a:avLst>
                <a:gd name="adj" fmla="val 24430"/>
              </a:avLst>
            </a:prstGeom>
            <a:grpFill/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BCCED5-F004-8B6E-43A0-0C0F31BA8A81}"/>
                </a:ext>
              </a:extLst>
            </p:cNvPr>
            <p:cNvSpPr txBox="1"/>
            <p:nvPr/>
          </p:nvSpPr>
          <p:spPr>
            <a:xfrm rot="16200000">
              <a:off x="2613067" y="1084675"/>
              <a:ext cx="367060" cy="1620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425057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Arial"/>
                  <a:sym typeface="Arial"/>
                </a:rPr>
                <a:t>Build the Brand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i="1" u="none" strike="noStrike" kern="0" cap="none" spc="0" normalizeH="0" baseline="0" noProof="0" dirty="0">
                  <a:ln>
                    <a:noFill/>
                  </a:ln>
                  <a:solidFill>
                    <a:srgbClr val="425057"/>
                  </a:solidFill>
                  <a:effectLst/>
                  <a:uLnTx/>
                  <a:uFillTx/>
                  <a:latin typeface="Avenir" panose="02000503020000020003" pitchFamily="2" charset="0"/>
                  <a:cs typeface="Arial"/>
                  <a:sym typeface="Arial"/>
                </a:rPr>
                <a:t>(Traffic)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1C5773-18F1-EF03-687B-E8AFE53CD3C1}"/>
                </a:ext>
              </a:extLst>
            </p:cNvPr>
            <p:cNvSpPr txBox="1"/>
            <p:nvPr/>
          </p:nvSpPr>
          <p:spPr>
            <a:xfrm rot="16200000">
              <a:off x="5864258" y="1084674"/>
              <a:ext cx="315983" cy="162013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914400" eaLnBrk="1" fontAlgn="auto" latinLnBrk="0" hangingPunct="1">
                <a:buSzTx/>
                <a:buNone/>
                <a:tabLst/>
                <a:defRPr kumimoji="0" sz="1600" b="1" i="1" kern="0" spc="0" normalizeH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425057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Arial"/>
                  <a:sym typeface="Arial"/>
                </a:rPr>
                <a:t>Create Interest</a:t>
              </a:r>
            </a:p>
            <a:p>
              <a:pPr algn="ctr">
                <a:buClr>
                  <a:srgbClr val="000000"/>
                </a:buClr>
                <a:defRPr/>
              </a:pPr>
              <a:r>
                <a:rPr lang="en-US" sz="1400" b="0" dirty="0">
                  <a:solidFill>
                    <a:srgbClr val="425057"/>
                  </a:solidFill>
                  <a:latin typeface="Avenir Medium" panose="02000503020000020003" pitchFamily="2" charset="0"/>
                  <a:cs typeface="Arial"/>
                  <a:sym typeface="Arial"/>
                </a:rPr>
                <a:t>(Leads)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06FBC0-6FEE-56DF-7660-A31C05C03084}"/>
                </a:ext>
              </a:extLst>
            </p:cNvPr>
            <p:cNvSpPr txBox="1"/>
            <p:nvPr/>
          </p:nvSpPr>
          <p:spPr>
            <a:xfrm rot="16200000">
              <a:off x="9639427" y="1185934"/>
              <a:ext cx="328231" cy="1417621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defTabSz="914400" eaLnBrk="1" fontAlgn="auto" latinLnBrk="0" hangingPunct="1">
                <a:buSzTx/>
                <a:buNone/>
                <a:tabLst/>
                <a:defRPr kumimoji="0" sz="1600" b="1" i="1" kern="0" spc="0" normalizeH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425057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Arial"/>
                  <a:sym typeface="Arial"/>
                </a:rPr>
                <a:t>Drive Conversion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u="none" strike="noStrike" kern="0" cap="none" spc="0" normalizeH="0" baseline="0" noProof="0" dirty="0">
                  <a:ln>
                    <a:noFill/>
                  </a:ln>
                  <a:solidFill>
                    <a:srgbClr val="425057"/>
                  </a:solidFill>
                  <a:effectLst/>
                  <a:uLnTx/>
                  <a:uFillTx/>
                  <a:latin typeface="Avenir Medium" panose="02000503020000020003" pitchFamily="2" charset="0"/>
                  <a:cs typeface="Arial"/>
                  <a:sym typeface="Arial"/>
                </a:rPr>
                <a:t>(</a:t>
              </a:r>
              <a:r>
                <a:rPr lang="en-US" sz="1400" b="0" dirty="0">
                  <a:solidFill>
                    <a:srgbClr val="425057"/>
                  </a:solidFill>
                  <a:latin typeface="Avenir Medium" panose="02000503020000020003" pitchFamily="2" charset="0"/>
                  <a:cs typeface="Arial"/>
                  <a:sym typeface="Arial"/>
                </a:rPr>
                <a:t>Deals)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E5B009-CF5B-064C-BF22-9CA6C195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24" y="225011"/>
            <a:ext cx="10515600" cy="8604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425257"/>
                </a:solidFill>
                <a:latin typeface="Avenir Black" panose="02000503020000020003" pitchFamily="2" charset="0"/>
                <a:ea typeface="+mn-ea"/>
                <a:cs typeface="+mn-cs"/>
              </a:rPr>
              <a:t>Marketing Funnel Overview</a:t>
            </a:r>
            <a:br>
              <a:rPr lang="en-US" sz="2400" dirty="0">
                <a:solidFill>
                  <a:srgbClr val="425257"/>
                </a:solidFill>
                <a:latin typeface="Avenir Black" panose="02000503020000020003" pitchFamily="2" charset="0"/>
                <a:ea typeface="+mn-ea"/>
                <a:cs typeface="+mn-cs"/>
              </a:rPr>
            </a:br>
            <a:r>
              <a:rPr lang="en-US" sz="1800" b="0" dirty="0">
                <a:solidFill>
                  <a:srgbClr val="425257"/>
                </a:solidFill>
                <a:latin typeface="Avenir" panose="02000503020000020003" pitchFamily="2" charset="0"/>
                <a:ea typeface="+mn-ea"/>
                <a:cs typeface="+mn-cs"/>
              </a:rPr>
              <a:t>Marketing priorities mapped to areas of the funnel across paid, owned, and earned channels</a:t>
            </a:r>
            <a:endParaRPr lang="en-US" sz="2400" b="0" dirty="0">
              <a:solidFill>
                <a:srgbClr val="425257"/>
              </a:solidFill>
              <a:latin typeface="Avenir" panose="02000503020000020003" pitchFamily="2" charset="0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0DD8F7B-A648-204A-8C19-A45D4A88B4A1}"/>
              </a:ext>
            </a:extLst>
          </p:cNvPr>
          <p:cNvSpPr/>
          <p:nvPr/>
        </p:nvSpPr>
        <p:spPr>
          <a:xfrm flipH="1">
            <a:off x="-7" y="6115050"/>
            <a:ext cx="12191999" cy="775096"/>
          </a:xfrm>
          <a:prstGeom prst="rtTriangle">
            <a:avLst/>
          </a:prstGeom>
          <a:gradFill flip="none" rotWithShape="1">
            <a:gsLst>
              <a:gs pos="11000">
                <a:srgbClr val="CC4720"/>
              </a:gs>
              <a:gs pos="73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E17131-3F78-FB44-9CF9-243B21CA8595}"/>
              </a:ext>
            </a:extLst>
          </p:cNvPr>
          <p:cNvSpPr/>
          <p:nvPr/>
        </p:nvSpPr>
        <p:spPr>
          <a:xfrm>
            <a:off x="0" y="6288066"/>
            <a:ext cx="6930190" cy="617933"/>
          </a:xfrm>
          <a:prstGeom prst="rtTriangle">
            <a:avLst/>
          </a:prstGeom>
          <a:gradFill flip="none" rotWithShape="1">
            <a:gsLst>
              <a:gs pos="0">
                <a:srgbClr val="E54E22"/>
              </a:gs>
              <a:gs pos="30000">
                <a:srgbClr val="FF6B2E"/>
              </a:gs>
              <a:gs pos="75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0CA82-7FB6-D14D-A9BA-26A8AC9C7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1565632" y="6311682"/>
            <a:ext cx="536448" cy="5707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08616D-DA36-018C-89DE-CB5BBAD25D8A}"/>
              </a:ext>
            </a:extLst>
          </p:cNvPr>
          <p:cNvCxnSpPr>
            <a:cxnSpLocks/>
          </p:cNvCxnSpPr>
          <p:nvPr/>
        </p:nvCxnSpPr>
        <p:spPr>
          <a:xfrm>
            <a:off x="-12700" y="28032"/>
            <a:ext cx="12204700" cy="0"/>
          </a:xfrm>
          <a:prstGeom prst="line">
            <a:avLst/>
          </a:prstGeom>
          <a:ln w="76200">
            <a:solidFill>
              <a:srgbClr val="FF65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AF4461-7508-249A-DDFC-98D6D7DE9E4C}"/>
              </a:ext>
            </a:extLst>
          </p:cNvPr>
          <p:cNvSpPr txBox="1"/>
          <p:nvPr/>
        </p:nvSpPr>
        <p:spPr>
          <a:xfrm>
            <a:off x="9075967" y="1444812"/>
            <a:ext cx="31160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PAID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ED13D1-8D1C-8F2A-AB60-B039F396B186}"/>
              </a:ext>
            </a:extLst>
          </p:cNvPr>
          <p:cNvSpPr txBox="1"/>
          <p:nvPr/>
        </p:nvSpPr>
        <p:spPr>
          <a:xfrm>
            <a:off x="1947656" y="1444812"/>
            <a:ext cx="772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OWNED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D3145E-B034-7193-CF83-C0896AAB51FA}"/>
              </a:ext>
            </a:extLst>
          </p:cNvPr>
          <p:cNvSpPr txBox="1"/>
          <p:nvPr/>
        </p:nvSpPr>
        <p:spPr>
          <a:xfrm>
            <a:off x="10816795" y="1459850"/>
            <a:ext cx="772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EARNED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229F14-7E46-F2E9-1310-14CCB30DE164}"/>
              </a:ext>
            </a:extLst>
          </p:cNvPr>
          <p:cNvCxnSpPr>
            <a:cxnSpLocks/>
          </p:cNvCxnSpPr>
          <p:nvPr/>
        </p:nvCxnSpPr>
        <p:spPr>
          <a:xfrm>
            <a:off x="253388" y="1999615"/>
            <a:ext cx="11721947" cy="1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D7A73A-9503-F634-7785-F96F96B93767}"/>
              </a:ext>
            </a:extLst>
          </p:cNvPr>
          <p:cNvCxnSpPr>
            <a:cxnSpLocks/>
          </p:cNvCxnSpPr>
          <p:nvPr/>
        </p:nvCxnSpPr>
        <p:spPr>
          <a:xfrm>
            <a:off x="1147757" y="2153476"/>
            <a:ext cx="0" cy="4134590"/>
          </a:xfrm>
          <a:prstGeom prst="line">
            <a:avLst/>
          </a:prstGeom>
          <a:ln>
            <a:solidFill>
              <a:schemeClr val="accent1">
                <a:lumMod val="10000"/>
                <a:lumOff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EC6FE38-4179-6EC1-B091-D705749C4D8D}"/>
              </a:ext>
            </a:extLst>
          </p:cNvPr>
          <p:cNvSpPr txBox="1"/>
          <p:nvPr/>
        </p:nvSpPr>
        <p:spPr>
          <a:xfrm>
            <a:off x="7058496" y="1731948"/>
            <a:ext cx="9050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Facebook/IG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76A037-A0D0-B611-7F64-6B060FBDF902}"/>
              </a:ext>
            </a:extLst>
          </p:cNvPr>
          <p:cNvSpPr txBox="1"/>
          <p:nvPr/>
        </p:nvSpPr>
        <p:spPr>
          <a:xfrm>
            <a:off x="375397" y="1722152"/>
            <a:ext cx="772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Website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431B48-7796-10A1-DE19-DB837E6954D5}"/>
              </a:ext>
            </a:extLst>
          </p:cNvPr>
          <p:cNvSpPr txBox="1"/>
          <p:nvPr/>
        </p:nvSpPr>
        <p:spPr>
          <a:xfrm>
            <a:off x="1225487" y="1722152"/>
            <a:ext cx="11221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Facebook/IG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D92EF6-73A0-3562-D93D-1C8E840BF21C}"/>
              </a:ext>
            </a:extLst>
          </p:cNvPr>
          <p:cNvCxnSpPr>
            <a:cxnSpLocks/>
          </p:cNvCxnSpPr>
          <p:nvPr/>
        </p:nvCxnSpPr>
        <p:spPr>
          <a:xfrm>
            <a:off x="2181507" y="2149558"/>
            <a:ext cx="0" cy="4094483"/>
          </a:xfrm>
          <a:prstGeom prst="line">
            <a:avLst/>
          </a:prstGeom>
          <a:ln>
            <a:solidFill>
              <a:schemeClr val="accent1">
                <a:lumMod val="10000"/>
                <a:lumOff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35683FD-DDA2-08E9-A3EF-FC817CBDF475}"/>
              </a:ext>
            </a:extLst>
          </p:cNvPr>
          <p:cNvSpPr txBox="1"/>
          <p:nvPr/>
        </p:nvSpPr>
        <p:spPr>
          <a:xfrm>
            <a:off x="2572682" y="1733557"/>
            <a:ext cx="11221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E-mail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758641-824B-9379-0EDB-BBA396814DFE}"/>
              </a:ext>
            </a:extLst>
          </p:cNvPr>
          <p:cNvCxnSpPr>
            <a:cxnSpLocks/>
          </p:cNvCxnSpPr>
          <p:nvPr/>
        </p:nvCxnSpPr>
        <p:spPr>
          <a:xfrm>
            <a:off x="3547469" y="2149555"/>
            <a:ext cx="0" cy="4401147"/>
          </a:xfrm>
          <a:prstGeom prst="line">
            <a:avLst/>
          </a:prstGeom>
          <a:ln>
            <a:solidFill>
              <a:schemeClr val="accent1">
                <a:lumMod val="10000"/>
                <a:lumOff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025746-E67C-1E3C-534C-0721F02A64B3}"/>
              </a:ext>
            </a:extLst>
          </p:cNvPr>
          <p:cNvCxnSpPr>
            <a:cxnSpLocks/>
          </p:cNvCxnSpPr>
          <p:nvPr/>
        </p:nvCxnSpPr>
        <p:spPr>
          <a:xfrm>
            <a:off x="7963527" y="2149556"/>
            <a:ext cx="0" cy="4094483"/>
          </a:xfrm>
          <a:prstGeom prst="line">
            <a:avLst/>
          </a:prstGeom>
          <a:ln>
            <a:solidFill>
              <a:schemeClr val="accent1">
                <a:lumMod val="10000"/>
                <a:lumOff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831799-77B4-FD30-4510-0FF84A47F8A3}"/>
              </a:ext>
            </a:extLst>
          </p:cNvPr>
          <p:cNvCxnSpPr>
            <a:cxnSpLocks/>
          </p:cNvCxnSpPr>
          <p:nvPr/>
        </p:nvCxnSpPr>
        <p:spPr>
          <a:xfrm>
            <a:off x="10244018" y="2053599"/>
            <a:ext cx="0" cy="4094483"/>
          </a:xfrm>
          <a:prstGeom prst="line">
            <a:avLst/>
          </a:prstGeom>
          <a:ln>
            <a:solidFill>
              <a:schemeClr val="accent1">
                <a:lumMod val="10000"/>
                <a:lumOff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97FBE5-18AC-0971-5905-A38850B3CAC0}"/>
              </a:ext>
            </a:extLst>
          </p:cNvPr>
          <p:cNvCxnSpPr>
            <a:cxnSpLocks/>
          </p:cNvCxnSpPr>
          <p:nvPr/>
        </p:nvCxnSpPr>
        <p:spPr>
          <a:xfrm>
            <a:off x="9075967" y="2149555"/>
            <a:ext cx="0" cy="4094483"/>
          </a:xfrm>
          <a:prstGeom prst="line">
            <a:avLst/>
          </a:prstGeom>
          <a:ln>
            <a:solidFill>
              <a:schemeClr val="accent1">
                <a:lumMod val="10000"/>
                <a:lumOff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9002769-6490-348F-9694-1A0E9B4E5B31}"/>
              </a:ext>
            </a:extLst>
          </p:cNvPr>
          <p:cNvSpPr txBox="1"/>
          <p:nvPr/>
        </p:nvSpPr>
        <p:spPr>
          <a:xfrm>
            <a:off x="8258353" y="1714176"/>
            <a:ext cx="772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Google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5A60C4-3ACB-0A65-363D-CDDAEB4F93D4}"/>
              </a:ext>
            </a:extLst>
          </p:cNvPr>
          <p:cNvCxnSpPr>
            <a:cxnSpLocks/>
          </p:cNvCxnSpPr>
          <p:nvPr/>
        </p:nvCxnSpPr>
        <p:spPr>
          <a:xfrm>
            <a:off x="253388" y="1711646"/>
            <a:ext cx="11721947" cy="1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55960F0-1EEC-D892-9923-FC5F852213A9}"/>
              </a:ext>
            </a:extLst>
          </p:cNvPr>
          <p:cNvCxnSpPr>
            <a:cxnSpLocks/>
          </p:cNvCxnSpPr>
          <p:nvPr/>
        </p:nvCxnSpPr>
        <p:spPr>
          <a:xfrm>
            <a:off x="253388" y="1434997"/>
            <a:ext cx="11721947" cy="1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4A8558D-F151-75E7-813F-D71433DFE7C6}"/>
              </a:ext>
            </a:extLst>
          </p:cNvPr>
          <p:cNvSpPr txBox="1"/>
          <p:nvPr/>
        </p:nvSpPr>
        <p:spPr>
          <a:xfrm>
            <a:off x="9407747" y="1716095"/>
            <a:ext cx="6833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Other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C30B36-37DD-D617-2BE8-6620ABA97EA7}"/>
              </a:ext>
            </a:extLst>
          </p:cNvPr>
          <p:cNvSpPr txBox="1"/>
          <p:nvPr/>
        </p:nvSpPr>
        <p:spPr>
          <a:xfrm>
            <a:off x="3708517" y="1728727"/>
            <a:ext cx="11221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Other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3D6E5E-9F66-0149-F229-E5AC5FF3B7E5}"/>
              </a:ext>
            </a:extLst>
          </p:cNvPr>
          <p:cNvSpPr txBox="1"/>
          <p:nvPr/>
        </p:nvSpPr>
        <p:spPr>
          <a:xfrm>
            <a:off x="1267283" y="3475152"/>
            <a:ext cx="11221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Video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E6DC5A-DA03-2A9F-73E0-42848B290ACF}"/>
              </a:ext>
            </a:extLst>
          </p:cNvPr>
          <p:cNvSpPr txBox="1"/>
          <p:nvPr/>
        </p:nvSpPr>
        <p:spPr>
          <a:xfrm>
            <a:off x="2292325" y="4025884"/>
            <a:ext cx="118834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Plan for current list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Plans for new subscribers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D03290-6512-244B-F5F3-221076EB70D0}"/>
              </a:ext>
            </a:extLst>
          </p:cNvPr>
          <p:cNvSpPr txBox="1"/>
          <p:nvPr/>
        </p:nvSpPr>
        <p:spPr>
          <a:xfrm>
            <a:off x="1230437" y="3812001"/>
            <a:ext cx="13573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Boosted posts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4CAD9F-433F-174E-A8B8-2688BCC30679}"/>
              </a:ext>
            </a:extLst>
          </p:cNvPr>
          <p:cNvSpPr txBox="1"/>
          <p:nvPr/>
        </p:nvSpPr>
        <p:spPr>
          <a:xfrm>
            <a:off x="8055344" y="5305327"/>
            <a:ext cx="9610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High intent search terms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627260-B706-A989-1FD2-B84B14F26946}"/>
              </a:ext>
            </a:extLst>
          </p:cNvPr>
          <p:cNvSpPr txBox="1"/>
          <p:nvPr/>
        </p:nvSpPr>
        <p:spPr>
          <a:xfrm>
            <a:off x="10721804" y="2355079"/>
            <a:ext cx="96103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PR firm selection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rgbClr val="425057"/>
              </a:solidFill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Docuseries development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1649050-AAC0-5612-0865-31B6BA4231B1}"/>
              </a:ext>
            </a:extLst>
          </p:cNvPr>
          <p:cNvSpPr txBox="1"/>
          <p:nvPr/>
        </p:nvSpPr>
        <p:spPr>
          <a:xfrm>
            <a:off x="151353" y="3105169"/>
            <a:ext cx="85219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Blog &amp; Content Plan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2D7831-813C-1845-27E8-16854C7084C1}"/>
              </a:ext>
            </a:extLst>
          </p:cNvPr>
          <p:cNvSpPr txBox="1"/>
          <p:nvPr/>
        </p:nvSpPr>
        <p:spPr>
          <a:xfrm>
            <a:off x="164732" y="2108106"/>
            <a:ext cx="9905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Brand story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SEO Strategy &amp; Activation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ABD54CB-3BC3-085B-DFDD-7C7530939FA6}"/>
              </a:ext>
            </a:extLst>
          </p:cNvPr>
          <p:cNvSpPr txBox="1"/>
          <p:nvPr/>
        </p:nvSpPr>
        <p:spPr>
          <a:xfrm>
            <a:off x="1242053" y="4160767"/>
            <a:ext cx="9094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25057"/>
                </a:solidFill>
                <a:latin typeface="Söhne"/>
              </a:rPr>
              <a:t>Lead Magnets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5805201-6FB3-FB7D-13C6-066409A44B72}"/>
              </a:ext>
            </a:extLst>
          </p:cNvPr>
          <p:cNvSpPr txBox="1"/>
          <p:nvPr/>
        </p:nvSpPr>
        <p:spPr>
          <a:xfrm>
            <a:off x="6833593" y="4671682"/>
            <a:ext cx="11221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Retargeting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6B8821-9F92-218B-C1EE-EC1E6879FD37}"/>
              </a:ext>
            </a:extLst>
          </p:cNvPr>
          <p:cNvSpPr txBox="1"/>
          <p:nvPr/>
        </p:nvSpPr>
        <p:spPr>
          <a:xfrm>
            <a:off x="8038664" y="5001933"/>
            <a:ext cx="11221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Constant testing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2479CF-7C40-7A0C-73EE-CDC44959A773}"/>
              </a:ext>
            </a:extLst>
          </p:cNvPr>
          <p:cNvSpPr txBox="1"/>
          <p:nvPr/>
        </p:nvSpPr>
        <p:spPr>
          <a:xfrm>
            <a:off x="8038664" y="4310525"/>
            <a:ext cx="11221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Retargeting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77E4DD1-5356-8826-AB16-0E88B3159164}"/>
              </a:ext>
            </a:extLst>
          </p:cNvPr>
          <p:cNvSpPr txBox="1"/>
          <p:nvPr/>
        </p:nvSpPr>
        <p:spPr>
          <a:xfrm>
            <a:off x="82710" y="4653123"/>
            <a:ext cx="11221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25057"/>
                </a:solidFill>
                <a:latin typeface="Söhne"/>
              </a:rPr>
              <a:t>Landing page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25057"/>
                </a:solidFill>
                <a:latin typeface="Söhne"/>
              </a:rPr>
              <a:t>(</a:t>
            </a:r>
            <a:r>
              <a:rPr lang="en-US" sz="1100" dirty="0" err="1">
                <a:solidFill>
                  <a:srgbClr val="425057"/>
                </a:solidFill>
                <a:latin typeface="Söhne"/>
              </a:rPr>
              <a:t>Leadpages</a:t>
            </a:r>
            <a:r>
              <a:rPr lang="en-US" sz="1100" dirty="0">
                <a:solidFill>
                  <a:srgbClr val="425057"/>
                </a:solidFill>
                <a:latin typeface="Söhne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software)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AB8D732-6AEE-80AB-7ECE-F23483CED3A4}"/>
              </a:ext>
            </a:extLst>
          </p:cNvPr>
          <p:cNvSpPr txBox="1"/>
          <p:nvPr/>
        </p:nvSpPr>
        <p:spPr>
          <a:xfrm>
            <a:off x="10716358" y="3789860"/>
            <a:ext cx="9610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Best of – Houz, etc. lists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HARO tool test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471227-68E4-E3DD-6D10-964A6D39750C}"/>
              </a:ext>
            </a:extLst>
          </p:cNvPr>
          <p:cNvSpPr txBox="1"/>
          <p:nvPr/>
        </p:nvSpPr>
        <p:spPr>
          <a:xfrm>
            <a:off x="2223329" y="3457202"/>
            <a:ext cx="118834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Nurture Series (Active Campaign software)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35F8BC5-250D-47B9-9A86-930796BED308}"/>
              </a:ext>
            </a:extLst>
          </p:cNvPr>
          <p:cNvSpPr txBox="1"/>
          <p:nvPr/>
        </p:nvSpPr>
        <p:spPr>
          <a:xfrm>
            <a:off x="8030325" y="3184079"/>
            <a:ext cx="11883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425057"/>
                </a:solidFill>
                <a:latin typeface="Söhne"/>
              </a:rPr>
              <a:t>PMAX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AFB42F-2DB0-19F1-887B-5508860D8644}"/>
              </a:ext>
            </a:extLst>
          </p:cNvPr>
          <p:cNvSpPr txBox="1"/>
          <p:nvPr/>
        </p:nvSpPr>
        <p:spPr>
          <a:xfrm>
            <a:off x="8038664" y="3555860"/>
            <a:ext cx="11883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Display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1D25D3B-974A-C663-5327-8D61BB42AFC7}"/>
              </a:ext>
            </a:extLst>
          </p:cNvPr>
          <p:cNvSpPr txBox="1"/>
          <p:nvPr/>
        </p:nvSpPr>
        <p:spPr>
          <a:xfrm>
            <a:off x="9246926" y="3213542"/>
            <a:ext cx="9619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Houzz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B4AC8CC-D86C-7E4B-907E-4A080E3AA90A}"/>
              </a:ext>
            </a:extLst>
          </p:cNvPr>
          <p:cNvSpPr txBox="1"/>
          <p:nvPr/>
        </p:nvSpPr>
        <p:spPr>
          <a:xfrm>
            <a:off x="10694092" y="3411024"/>
            <a:ext cx="11834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Article creation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16BBD-6DD5-F533-B17F-AF454E0F0602}"/>
              </a:ext>
            </a:extLst>
          </p:cNvPr>
          <p:cNvSpPr txBox="1"/>
          <p:nvPr/>
        </p:nvSpPr>
        <p:spPr>
          <a:xfrm>
            <a:off x="9246927" y="2837727"/>
            <a:ext cx="9619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Print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79A8B-265C-7867-F142-7E0CF04A934E}"/>
              </a:ext>
            </a:extLst>
          </p:cNvPr>
          <p:cNvSpPr txBox="1"/>
          <p:nvPr/>
        </p:nvSpPr>
        <p:spPr>
          <a:xfrm>
            <a:off x="9246927" y="3626394"/>
            <a:ext cx="9619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Events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68165-0FEF-E401-D8A9-570426EBF948}"/>
              </a:ext>
            </a:extLst>
          </p:cNvPr>
          <p:cNvSpPr txBox="1"/>
          <p:nvPr/>
        </p:nvSpPr>
        <p:spPr>
          <a:xfrm>
            <a:off x="9211761" y="2406258"/>
            <a:ext cx="857201" cy="2616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Webinars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BB93D-179F-94EF-DD0E-5FF478E7339E}"/>
              </a:ext>
            </a:extLst>
          </p:cNvPr>
          <p:cNvSpPr txBox="1"/>
          <p:nvPr/>
        </p:nvSpPr>
        <p:spPr>
          <a:xfrm>
            <a:off x="9260965" y="3979489"/>
            <a:ext cx="961925" cy="93871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Referrals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rgbClr val="425057"/>
              </a:solidFill>
              <a:latin typeface="Söhne"/>
            </a:endParaRPr>
          </a:p>
          <a:p>
            <a:pPr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Site partnerships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Söhn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2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4FC8-6C5F-4B44-AACA-C352C43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2"/>
                </a:solidFill>
                <a:latin typeface="Trade Gothic Next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EB16-1872-E441-BBEA-3540C6FE8B16}"/>
              </a:ext>
            </a:extLst>
          </p:cNvPr>
          <p:cNvSpPr txBox="1">
            <a:spLocks/>
          </p:cNvSpPr>
          <p:nvPr/>
        </p:nvSpPr>
        <p:spPr>
          <a:xfrm>
            <a:off x="0" y="-9832"/>
            <a:ext cx="12192000" cy="6897329"/>
          </a:xfrm>
          <a:prstGeom prst="rect">
            <a:avLst/>
          </a:prstGeom>
          <a:gradFill flip="none" rotWithShape="1">
            <a:gsLst>
              <a:gs pos="19000">
                <a:srgbClr val="CC4720"/>
              </a:gs>
              <a:gs pos="54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794AF-628D-E868-8948-CC87B42E2A98}"/>
              </a:ext>
            </a:extLst>
          </p:cNvPr>
          <p:cNvSpPr txBox="1">
            <a:spLocks/>
          </p:cNvSpPr>
          <p:nvPr/>
        </p:nvSpPr>
        <p:spPr>
          <a:xfrm>
            <a:off x="1969170" y="3009297"/>
            <a:ext cx="8253659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495C62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defRPr>
            </a:lvl1pPr>
          </a:lstStyle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BONUS </a:t>
            </a:r>
          </a:p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Track Your Performance &amp; KPIs</a:t>
            </a:r>
            <a:b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</a:br>
            <a:endParaRPr lang="en-US" sz="4000" dirty="0">
              <a:solidFill>
                <a:srgbClr val="FCFCFC"/>
              </a:solidFill>
              <a:latin typeface="Raleway Medium" pitchFamily="2" charset="77"/>
            </a:endParaRPr>
          </a:p>
          <a:p>
            <a:pPr algn="ctr"/>
            <a: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  <a:t>Create a visual dash that maps performance against each section of your funnel  </a:t>
            </a:r>
          </a:p>
        </p:txBody>
      </p:sp>
    </p:spTree>
    <p:extLst>
      <p:ext uri="{BB962C8B-B14F-4D97-AF65-F5344CB8AC3E}">
        <p14:creationId xmlns:p14="http://schemas.microsoft.com/office/powerpoint/2010/main" val="268255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55115-ADFA-BE4F-BB1B-2096492D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0DD8F7B-A648-204A-8C19-A45D4A88B4A1}"/>
              </a:ext>
            </a:extLst>
          </p:cNvPr>
          <p:cNvSpPr/>
          <p:nvPr/>
        </p:nvSpPr>
        <p:spPr>
          <a:xfrm flipH="1">
            <a:off x="-7" y="6115050"/>
            <a:ext cx="12191999" cy="775096"/>
          </a:xfrm>
          <a:prstGeom prst="rtTriangle">
            <a:avLst/>
          </a:prstGeom>
          <a:gradFill flip="none" rotWithShape="1">
            <a:gsLst>
              <a:gs pos="11000">
                <a:srgbClr val="CC4720"/>
              </a:gs>
              <a:gs pos="73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9E17131-3F78-FB44-9CF9-243B21CA8595}"/>
              </a:ext>
            </a:extLst>
          </p:cNvPr>
          <p:cNvSpPr/>
          <p:nvPr/>
        </p:nvSpPr>
        <p:spPr>
          <a:xfrm>
            <a:off x="0" y="6288066"/>
            <a:ext cx="6930190" cy="617933"/>
          </a:xfrm>
          <a:prstGeom prst="rtTriangle">
            <a:avLst/>
          </a:prstGeom>
          <a:gradFill flip="none" rotWithShape="1">
            <a:gsLst>
              <a:gs pos="0">
                <a:srgbClr val="E54E22"/>
              </a:gs>
              <a:gs pos="30000">
                <a:srgbClr val="FF6B2E"/>
              </a:gs>
              <a:gs pos="75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0CA82-7FB6-D14D-A9BA-26A8AC9C7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1565632" y="6311682"/>
            <a:ext cx="536448" cy="57070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7F357C-BD54-C660-C7C0-F98CC3D07621}"/>
              </a:ext>
            </a:extLst>
          </p:cNvPr>
          <p:cNvCxnSpPr>
            <a:cxnSpLocks/>
          </p:cNvCxnSpPr>
          <p:nvPr/>
        </p:nvCxnSpPr>
        <p:spPr>
          <a:xfrm>
            <a:off x="-12700" y="28032"/>
            <a:ext cx="12204700" cy="0"/>
          </a:xfrm>
          <a:prstGeom prst="line">
            <a:avLst/>
          </a:prstGeom>
          <a:ln w="76200">
            <a:solidFill>
              <a:srgbClr val="FF65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418BE57-6F2E-4C3C-F2E9-F6075792B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70207"/>
              </p:ext>
            </p:extLst>
          </p:nvPr>
        </p:nvGraphicFramePr>
        <p:xfrm>
          <a:off x="340579" y="1970206"/>
          <a:ext cx="11487039" cy="3907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8079">
                  <a:extLst>
                    <a:ext uri="{9D8B030D-6E8A-4147-A177-3AD203B41FA5}">
                      <a16:colId xmlns:a16="http://schemas.microsoft.com/office/drawing/2014/main" val="3507550358"/>
                    </a:ext>
                  </a:extLst>
                </a:gridCol>
                <a:gridCol w="1808944">
                  <a:extLst>
                    <a:ext uri="{9D8B030D-6E8A-4147-A177-3AD203B41FA5}">
                      <a16:colId xmlns:a16="http://schemas.microsoft.com/office/drawing/2014/main" val="3887246304"/>
                    </a:ext>
                  </a:extLst>
                </a:gridCol>
                <a:gridCol w="1572534">
                  <a:extLst>
                    <a:ext uri="{9D8B030D-6E8A-4147-A177-3AD203B41FA5}">
                      <a16:colId xmlns:a16="http://schemas.microsoft.com/office/drawing/2014/main" val="3765913512"/>
                    </a:ext>
                  </a:extLst>
                </a:gridCol>
                <a:gridCol w="1581246">
                  <a:extLst>
                    <a:ext uri="{9D8B030D-6E8A-4147-A177-3AD203B41FA5}">
                      <a16:colId xmlns:a16="http://schemas.microsoft.com/office/drawing/2014/main" val="3464527371"/>
                    </a:ext>
                  </a:extLst>
                </a:gridCol>
                <a:gridCol w="1542108">
                  <a:extLst>
                    <a:ext uri="{9D8B030D-6E8A-4147-A177-3AD203B41FA5}">
                      <a16:colId xmlns:a16="http://schemas.microsoft.com/office/drawing/2014/main" val="4167285332"/>
                    </a:ext>
                  </a:extLst>
                </a:gridCol>
                <a:gridCol w="1557064">
                  <a:extLst>
                    <a:ext uri="{9D8B030D-6E8A-4147-A177-3AD203B41FA5}">
                      <a16:colId xmlns:a16="http://schemas.microsoft.com/office/drawing/2014/main" val="3289158086"/>
                    </a:ext>
                  </a:extLst>
                </a:gridCol>
                <a:gridCol w="1557064">
                  <a:extLst>
                    <a:ext uri="{9D8B030D-6E8A-4147-A177-3AD203B41FA5}">
                      <a16:colId xmlns:a16="http://schemas.microsoft.com/office/drawing/2014/main" val="967477210"/>
                    </a:ext>
                  </a:extLst>
                </a:gridCol>
              </a:tblGrid>
              <a:tr h="454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lack"/>
                        </a:rPr>
                        <a:t>KPI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lack"/>
                        </a:rPr>
                        <a:t>Audio/CTV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venir Black"/>
                        </a:rPr>
                        <a:t>Programmatic</a:t>
                      </a:r>
                      <a:r>
                        <a:rPr lang="en-US" sz="900" b="1" i="0" u="none" strike="noStrike">
                          <a:solidFill>
                            <a:schemeClr val="tx1"/>
                          </a:solidFill>
                          <a:effectLst/>
                          <a:latin typeface="Avenir Black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lack"/>
                        </a:rPr>
                        <a:t>Facebook/IG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venir Black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Avenir Black"/>
                        </a:rPr>
                        <a:t>Paid Search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none">
                          <a:solidFill>
                            <a:schemeClr val="tx1"/>
                          </a:solidFill>
                          <a:effectLst/>
                          <a:latin typeface="Avenir Black"/>
                          <a:ea typeface="+mn-ea"/>
                          <a:cs typeface="+mn-cs"/>
                          <a:sym typeface="Arial"/>
                        </a:rPr>
                        <a:t>LinkedIn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lack"/>
                        </a:rPr>
                        <a:t>Monthly Totals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404464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venir Medium"/>
                        </a:rPr>
                        <a:t>Monthly Budget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venir Medium" panose="02000503020000020003" pitchFamily="2" charset="0"/>
                      </a:endParaRPr>
                    </a:p>
                  </a:txBody>
                  <a:tcPr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$300,000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$300,000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Avenir Light"/>
                          <a:ea typeface="+mn-ea"/>
                          <a:cs typeface="+mn-cs"/>
                        </a:rPr>
                        <a:t>$400,000</a:t>
                      </a:r>
                      <a:endParaRPr lang="en-US" sz="1000" b="0" i="0" u="none" strike="noStrike" cap="none" noProof="0" dirty="0">
                        <a:solidFill>
                          <a:schemeClr val="dk1"/>
                        </a:solidFill>
                        <a:effectLst/>
                        <a:latin typeface="Avenir Ligh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effectLst/>
                          <a:latin typeface="Avenir Light"/>
                          <a:sym typeface="Arial"/>
                        </a:rPr>
                        <a:t>$500,000</a:t>
                      </a:r>
                      <a:endParaRPr lang="en-US" sz="1000" dirty="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 Light"/>
                          <a:ea typeface="+mn-ea"/>
                          <a:cs typeface="+mn-cs"/>
                        </a:rPr>
                        <a:t>$40,000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 Ligh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$1.5MM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51167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venir Medium"/>
                        </a:rPr>
                        <a:t>Impressions per mo.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2,046,187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2,407,867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effectLst/>
                          <a:latin typeface="Avenir Light"/>
                        </a:rPr>
                        <a:t>~1MM</a:t>
                      </a:r>
                      <a:endParaRPr lang="en-US" sz="1000" dirty="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effectLst/>
                          <a:latin typeface="Avenir Light"/>
                        </a:rPr>
                        <a:t>331,878</a:t>
                      </a:r>
                      <a:endParaRPr lang="en-US" sz="1000" dirty="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effectLst/>
                          <a:latin typeface="Avenir Light"/>
                        </a:rPr>
                        <a:t>~240K</a:t>
                      </a:r>
                      <a:endParaRPr lang="en-US" sz="1000" dirty="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00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~7MM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96689"/>
                  </a:ext>
                </a:extLst>
              </a:tr>
              <a:tr h="337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venir Medium"/>
                        </a:rPr>
                        <a:t>CPM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$216.51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$8.97</a:t>
                      </a:r>
                      <a:endParaRPr lang="en-US" sz="10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effectLst/>
                          <a:latin typeface="Avenir Light"/>
                        </a:rPr>
                        <a:t>$25.45</a:t>
                      </a:r>
                      <a:endParaRPr lang="en-US" sz="1000" dirty="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noProof="0" dirty="0">
                          <a:effectLst/>
                          <a:latin typeface="Avenir Light"/>
                        </a:rPr>
                        <a:t>$254.98</a:t>
                      </a:r>
                      <a:endParaRPr lang="en-US" sz="1000" dirty="0">
                        <a:latin typeface="Avenir Ligh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effectLst/>
                          <a:latin typeface="Avenir Light"/>
                        </a:rPr>
                        <a:t>$28.86</a:t>
                      </a:r>
                      <a:endParaRPr lang="en-US" sz="1000" dirty="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baseline="0" noProof="0" dirty="0">
                          <a:solidFill>
                            <a:srgbClr val="000000"/>
                          </a:solidFill>
                          <a:effectLst/>
                          <a:latin typeface="Avenir"/>
                        </a:rPr>
                        <a:t> $21.09</a:t>
                      </a:r>
                      <a:endParaRPr lang="en-US" dirty="0"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115608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venir Medium"/>
                        </a:rPr>
                        <a:t>CTR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0.09%</a:t>
                      </a:r>
                      <a:endParaRPr lang="en-US" sz="1000" b="0" i="0" u="none" strike="noStrike" cap="none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>
                          <a:effectLst/>
                          <a:latin typeface="Avenir Light"/>
                        </a:rPr>
                        <a:t>1.78%</a:t>
                      </a:r>
                      <a:endParaRPr lang="en-US" sz="100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effectLst/>
                          <a:latin typeface="Avenir Light"/>
                        </a:rPr>
                        <a:t>6.4%</a:t>
                      </a:r>
                      <a:endParaRPr lang="en-US" sz="1000" dirty="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>
                          <a:effectLst/>
                          <a:latin typeface="Avenir Light"/>
                        </a:rPr>
                        <a:t>1%</a:t>
                      </a:r>
                      <a:endParaRPr lang="en-US" sz="100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2%</a:t>
                      </a:r>
                      <a:endParaRPr lang="en-US" sz="1000" b="0" i="0" u="none" strike="noStrike" cap="none">
                        <a:solidFill>
                          <a:schemeClr val="dk1"/>
                        </a:solidFill>
                        <a:effectLst/>
                        <a:latin typeface="Avenir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73221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venir Medium"/>
                        </a:rPr>
                        <a:t>CAC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$491.80</a:t>
                      </a:r>
                      <a:endParaRPr lang="en-US" sz="1000" b="0" i="0" u="none" strike="noStrike" cap="none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$743.51</a:t>
                      </a:r>
                      <a:endParaRPr lang="en-US" sz="1000" b="0" i="0" u="none" strike="noStrike" cap="none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>
                          <a:effectLst/>
                          <a:latin typeface="Avenir Light"/>
                        </a:rPr>
                        <a:t>$116.56</a:t>
                      </a:r>
                      <a:endParaRPr lang="en-US" sz="100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>
                          <a:effectLst/>
                          <a:latin typeface="Avenir Light"/>
                        </a:rPr>
                        <a:t>$117.11</a:t>
                      </a:r>
                      <a:endParaRPr lang="en-US" sz="100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>
                          <a:effectLst/>
                          <a:latin typeface="Avenir Light"/>
                        </a:rPr>
                        <a:t>$1,302</a:t>
                      </a:r>
                      <a:endParaRPr lang="en-US" sz="1000">
                        <a:latin typeface="Avenir Light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$389.00</a:t>
                      </a:r>
                      <a:endParaRPr lang="en-US" sz="1000" b="0" i="0" u="none" strike="noStrike" cap="none">
                        <a:solidFill>
                          <a:schemeClr val="dk1"/>
                        </a:solidFill>
                        <a:effectLst/>
                        <a:latin typeface="Avenir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28561"/>
                  </a:ext>
                </a:extLst>
              </a:tr>
              <a:tr h="443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venir Medium"/>
                        </a:rPr>
                        <a:t>Targeting Approach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B2C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B2B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B2C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cap="none" noProof="0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B2C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cap="none" noProof="0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B2B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-</a:t>
                      </a:r>
                      <a:endParaRPr lang="en-US" sz="800" b="0" i="0" u="none" strike="noStrike" cap="none">
                        <a:solidFill>
                          <a:schemeClr val="dk1"/>
                        </a:solidFill>
                        <a:effectLst/>
                        <a:latin typeface="Avenir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7858"/>
                  </a:ext>
                </a:extLst>
              </a:tr>
              <a:tr h="295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venir Medium"/>
                          <a:sym typeface="Arial"/>
                        </a:rPr>
                        <a:t>Markets </a:t>
                      </a:r>
                    </a:p>
                  </a:txBody>
                  <a:tcPr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Atlanta, Detroit, Miami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Priority</a:t>
                      </a: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 +</a:t>
                      </a: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Focus </a:t>
                      </a: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Markets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Avenir"/>
                        </a:rPr>
                        <a:t>Priority + Focus Markets</a:t>
                      </a:r>
                      <a:endParaRPr lang="en-US" sz="1000" b="0" i="0" u="none" strike="noStrike" cap="none" noProof="0" dirty="0">
                        <a:solidFill>
                          <a:schemeClr val="dk1"/>
                        </a:solidFill>
                        <a:effectLst/>
                        <a:latin typeface="Avenir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Avenir"/>
                        </a:rPr>
                        <a:t>Priority + Focus Markets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Avenir"/>
                        </a:rPr>
                        <a:t>Priority + Focus Markets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-</a:t>
                      </a:r>
                      <a:endParaRPr lang="en-US" sz="800" b="0" i="0" u="none" strike="noStrike" cap="none">
                        <a:solidFill>
                          <a:schemeClr val="dk1"/>
                        </a:solidFill>
                        <a:effectLst/>
                        <a:latin typeface="Avenir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00976"/>
                  </a:ext>
                </a:extLst>
              </a:tr>
              <a:tr h="591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venir Medium"/>
                        </a:rPr>
                        <a:t>Recent Optimizations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Machine Learning + New Ads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Avenir"/>
                        </a:rPr>
                        <a:t>Machine Learning + New Ads</a:t>
                      </a:r>
                      <a:endParaRPr lang="en-US" sz="900" b="0" i="0" u="none" strike="noStrike" cap="none" noProof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Avenir"/>
                        </a:rPr>
                        <a:t>Machine Learning + New Ads</a:t>
                      </a:r>
                      <a:endParaRPr lang="en-US" sz="900" b="0" i="0" u="none" strike="noStrike" cap="none" noProof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-</a:t>
                      </a:r>
                      <a:endParaRPr lang="en-US" sz="900" b="0" i="0" u="none" strike="noStrike" cap="none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-</a:t>
                      </a:r>
                      <a:endParaRPr lang="en-US" sz="800" b="0" i="0" u="none" strike="noStrike" cap="none">
                        <a:solidFill>
                          <a:schemeClr val="dk1"/>
                        </a:solidFill>
                        <a:effectLst/>
                        <a:latin typeface="Avenir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91349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venir Medium"/>
                        </a:rPr>
                        <a:t>Future Optimizations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Shifting the full podcast spend to streaming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9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Add Additional Markets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Creative + Market Optimizations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Avenir"/>
                        </a:rPr>
                        <a:t>Creative + Market Optimizations</a:t>
                      </a:r>
                      <a:endParaRPr lang="en-US"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Avenir"/>
                        </a:rPr>
                        <a:t>Creative + Market Optimizations</a:t>
                      </a:r>
                      <a:endParaRPr lang="en-US"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Additional Focus on Strategy + </a:t>
                      </a:r>
                      <a:r>
                        <a:rPr lang="en-US" sz="9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Avenir"/>
                        </a:rPr>
                        <a:t>Creative &amp; Market Optimizations</a:t>
                      </a:r>
                      <a:endParaRPr lang="en-US" sz="900" b="0" i="0" u="none" strike="noStrike" cap="none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cap="none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-</a:t>
                      </a:r>
                      <a:endParaRPr lang="en-US" sz="800" b="0" i="0" u="none" strike="noStrike" cap="none">
                        <a:solidFill>
                          <a:schemeClr val="dk1"/>
                        </a:solidFill>
                        <a:effectLst/>
                        <a:latin typeface="Avenir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580128"/>
                  </a:ext>
                </a:extLst>
              </a:tr>
              <a:tr h="274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venir Medium"/>
                        </a:rPr>
                        <a:t>Cost Reduction Focus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venir Medium"/>
                      </a:endParaRPr>
                    </a:p>
                  </a:txBody>
                  <a:tcPr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​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cap="none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YES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  <a:sym typeface="Arial"/>
                        </a:rPr>
                        <a:t>YES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cap="none">
                        <a:solidFill>
                          <a:schemeClr val="dk1"/>
                        </a:solidFill>
                        <a:effectLst/>
                        <a:latin typeface="Avenir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venir"/>
                          <a:ea typeface="+mn-ea"/>
                          <a:cs typeface="+mn-cs"/>
                        </a:rPr>
                        <a:t>-</a:t>
                      </a:r>
                      <a:endParaRPr lang="en-US" sz="800" b="0" i="0" u="none" strike="noStrike" cap="none" dirty="0">
                        <a:solidFill>
                          <a:schemeClr val="dk1"/>
                        </a:solidFill>
                        <a:effectLst/>
                        <a:latin typeface="Avenir" panose="02000503020000020003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57917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1A7EA5AD-9370-D707-DE2A-1B3281667A75}"/>
              </a:ext>
            </a:extLst>
          </p:cNvPr>
          <p:cNvGrpSpPr/>
          <p:nvPr/>
        </p:nvGrpSpPr>
        <p:grpSpPr>
          <a:xfrm>
            <a:off x="350007" y="1250937"/>
            <a:ext cx="11494860" cy="600492"/>
            <a:chOff x="971592" y="1692376"/>
            <a:chExt cx="10515948" cy="600492"/>
          </a:xfrm>
          <a:solidFill>
            <a:srgbClr val="FF5B1E"/>
          </a:solidFill>
        </p:grpSpPr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FA1B95DD-2666-A200-1201-B7460F714961}"/>
                </a:ext>
              </a:extLst>
            </p:cNvPr>
            <p:cNvSpPr/>
            <p:nvPr/>
          </p:nvSpPr>
          <p:spPr>
            <a:xfrm rot="5400000">
              <a:off x="5929320" y="-3265352"/>
              <a:ext cx="600492" cy="10515948"/>
            </a:xfrm>
            <a:prstGeom prst="trapezoid">
              <a:avLst>
                <a:gd name="adj" fmla="val 33967"/>
              </a:avLst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52EA99-89F8-767E-FCA1-3A48F87DC106}"/>
                </a:ext>
              </a:extLst>
            </p:cNvPr>
            <p:cNvSpPr txBox="1"/>
            <p:nvPr/>
          </p:nvSpPr>
          <p:spPr>
            <a:xfrm>
              <a:off x="1857973" y="1865441"/>
              <a:ext cx="2672248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Arial"/>
                  <a:sym typeface="Arial"/>
                </a:rPr>
                <a:t>Build the Brand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F01F47-496B-377F-CE79-CB4308A36945}"/>
                </a:ext>
              </a:extLst>
            </p:cNvPr>
            <p:cNvSpPr txBox="1"/>
            <p:nvPr/>
          </p:nvSpPr>
          <p:spPr>
            <a:xfrm>
              <a:off x="5327065" y="1854123"/>
              <a:ext cx="1253766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defTabSz="914400" eaLnBrk="1" fontAlgn="auto" latinLnBrk="0" hangingPunct="1">
                <a:buSzTx/>
                <a:buNone/>
                <a:tabLst/>
                <a:defRPr kumimoji="0" sz="1600" b="1" i="1" kern="0" spc="0" normalizeH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Arial"/>
                  <a:sym typeface="Arial"/>
                </a:rPr>
                <a:t>Create Interest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2B6214-B2B2-6497-D465-E880DDC70879}"/>
                </a:ext>
              </a:extLst>
            </p:cNvPr>
            <p:cNvSpPr txBox="1"/>
            <p:nvPr/>
          </p:nvSpPr>
          <p:spPr>
            <a:xfrm>
              <a:off x="8786974" y="1900288"/>
              <a:ext cx="1376700" cy="184666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defTabSz="914400" eaLnBrk="1" fontAlgn="auto" latinLnBrk="0" hangingPunct="1">
                <a:buSzTx/>
                <a:buNone/>
                <a:tabLst/>
                <a:defRPr kumimoji="0" sz="1600" b="1" i="1" kern="0" spc="0" normalizeH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 Black" panose="02000503020000020003" pitchFamily="2" charset="0"/>
                  <a:ea typeface="+mn-ea"/>
                  <a:cs typeface="Arial"/>
                  <a:sym typeface="Arial"/>
                </a:rPr>
                <a:t>Drive Conversion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D0F383BB-DACD-0FD4-9E4D-BA92400B4BC7}"/>
              </a:ext>
            </a:extLst>
          </p:cNvPr>
          <p:cNvSpPr txBox="1">
            <a:spLocks/>
          </p:cNvSpPr>
          <p:nvPr/>
        </p:nvSpPr>
        <p:spPr>
          <a:xfrm>
            <a:off x="246989" y="275415"/>
            <a:ext cx="11689372" cy="7783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u="none" strike="noStrike" kern="1200" cap="none" dirty="0">
                <a:solidFill>
                  <a:srgbClr val="425257"/>
                </a:solidFill>
                <a:latin typeface="Avenir Heavy" panose="02000503020000020003" pitchFamily="2" charset="0"/>
                <a:ea typeface="+mn-ea"/>
                <a:cs typeface="+mn-cs"/>
                <a:sym typeface="Aveni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Digital Funnel KPI Tracker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  <a:sym typeface="Avenir"/>
              </a:rPr>
              <a:t>Allocating budget  towards optimal channel mix for volume of new customers and efficient CAC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25257"/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  <a:sym typeface="Avenir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71C891-681E-D2D5-C2DD-256902F76EE8}"/>
              </a:ext>
            </a:extLst>
          </p:cNvPr>
          <p:cNvCxnSpPr>
            <a:cxnSpLocks/>
          </p:cNvCxnSpPr>
          <p:nvPr/>
        </p:nvCxnSpPr>
        <p:spPr>
          <a:xfrm>
            <a:off x="2187093" y="2014256"/>
            <a:ext cx="0" cy="3852553"/>
          </a:xfrm>
          <a:prstGeom prst="line">
            <a:avLst/>
          </a:prstGeom>
          <a:ln w="12700">
            <a:solidFill>
              <a:srgbClr val="425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C39E22-F868-715E-CB98-7279C3F3C36E}"/>
              </a:ext>
            </a:extLst>
          </p:cNvPr>
          <p:cNvCxnSpPr>
            <a:cxnSpLocks/>
          </p:cNvCxnSpPr>
          <p:nvPr/>
        </p:nvCxnSpPr>
        <p:spPr>
          <a:xfrm>
            <a:off x="10260749" y="2002105"/>
            <a:ext cx="0" cy="3852553"/>
          </a:xfrm>
          <a:prstGeom prst="line">
            <a:avLst/>
          </a:prstGeom>
          <a:ln w="12700">
            <a:solidFill>
              <a:srgbClr val="425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09D26E-FD1C-7BD7-BF79-2B3971E346C7}"/>
              </a:ext>
            </a:extLst>
          </p:cNvPr>
          <p:cNvCxnSpPr>
            <a:cxnSpLocks/>
          </p:cNvCxnSpPr>
          <p:nvPr/>
        </p:nvCxnSpPr>
        <p:spPr>
          <a:xfrm>
            <a:off x="350007" y="2002105"/>
            <a:ext cx="11477611" cy="0"/>
          </a:xfrm>
          <a:prstGeom prst="line">
            <a:avLst/>
          </a:prstGeom>
          <a:ln w="12700">
            <a:solidFill>
              <a:srgbClr val="425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7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4FC8-6C5F-4B44-AACA-C352C43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2"/>
                </a:solidFill>
                <a:latin typeface="Trade Gothic Next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EB16-1872-E441-BBEA-3540C6FE8B16}"/>
              </a:ext>
            </a:extLst>
          </p:cNvPr>
          <p:cNvSpPr txBox="1">
            <a:spLocks/>
          </p:cNvSpPr>
          <p:nvPr/>
        </p:nvSpPr>
        <p:spPr>
          <a:xfrm>
            <a:off x="0" y="-9832"/>
            <a:ext cx="12192000" cy="6897329"/>
          </a:xfrm>
          <a:prstGeom prst="rect">
            <a:avLst/>
          </a:prstGeom>
          <a:gradFill flip="none" rotWithShape="1">
            <a:gsLst>
              <a:gs pos="19000">
                <a:srgbClr val="CC4720"/>
              </a:gs>
              <a:gs pos="54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8F3952-F762-B642-906C-FDFBDBAA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40" y="1013408"/>
            <a:ext cx="10454640" cy="8604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A Digital Marketing Strategy on One Page</a:t>
            </a: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endParaRPr lang="en-US" sz="4000" b="0" i="1" dirty="0">
              <a:solidFill>
                <a:srgbClr val="FCFCFC"/>
              </a:solidFill>
              <a:latin typeface="Raleway Medium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43A49-FB1E-791D-4964-C5C01E063A19}"/>
              </a:ext>
            </a:extLst>
          </p:cNvPr>
          <p:cNvSpPr txBox="1"/>
          <p:nvPr/>
        </p:nvSpPr>
        <p:spPr>
          <a:xfrm>
            <a:off x="2113280" y="1443620"/>
            <a:ext cx="81889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Raleway Medium" pitchFamily="2" charset="77"/>
                <a:ea typeface="+mn-ea"/>
                <a:cs typeface="+mn-cs"/>
              </a:rPr>
              <a:t>When you put your whole digital approach on one page using the ATP framework, you get clarity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Raleway Medium" pitchFamily="2" charset="77"/>
                <a:ea typeface="+mn-ea"/>
                <a:cs typeface="+mn-cs"/>
              </a:rPr>
            </a:b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Raleway Medium" pitchFamily="2" charset="77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Raleway Medium" pitchFamily="2" charset="77"/>
                <a:ea typeface="+mn-ea"/>
                <a:cs typeface="+mn-cs"/>
              </a:rPr>
              <a:t>When you get clarity,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Raleway Medium" pitchFamily="2" charset="77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Raleway Medium" pitchFamily="2" charset="77"/>
                <a:ea typeface="+mn-ea"/>
                <a:cs typeface="+mn-cs"/>
              </a:rPr>
              <a:t>you get traction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Raleway Medium" pitchFamily="2" charset="77"/>
                <a:ea typeface="+mn-ea"/>
                <a:cs typeface="+mn-cs"/>
              </a:rPr>
            </a:b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Raleway Medium" pitchFamily="2" charset="77"/>
                <a:ea typeface="+mn-ea"/>
                <a:cs typeface="+mn-cs"/>
              </a:rPr>
            </a:b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CFCFC"/>
                </a:solidFill>
                <a:effectLst/>
                <a:uLnTx/>
                <a:uFillTx/>
                <a:latin typeface="Raleway Medium" pitchFamily="2" charset="77"/>
                <a:ea typeface="+mn-ea"/>
                <a:cs typeface="+mn-cs"/>
              </a:rPr>
              <a:t>Then you get 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0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F077800-EDE8-A42F-A62F-C067C9AC788D}"/>
              </a:ext>
            </a:extLst>
          </p:cNvPr>
          <p:cNvCxnSpPr>
            <a:cxnSpLocks/>
          </p:cNvCxnSpPr>
          <p:nvPr/>
        </p:nvCxnSpPr>
        <p:spPr>
          <a:xfrm>
            <a:off x="482906" y="3259899"/>
            <a:ext cx="11226188" cy="0"/>
          </a:xfrm>
          <a:prstGeom prst="line">
            <a:avLst/>
          </a:prstGeom>
          <a:ln>
            <a:solidFill>
              <a:srgbClr val="C1C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E38D22-FBE5-52A8-BBFC-0CEC536E5179}"/>
              </a:ext>
            </a:extLst>
          </p:cNvPr>
          <p:cNvCxnSpPr>
            <a:cxnSpLocks/>
          </p:cNvCxnSpPr>
          <p:nvPr/>
        </p:nvCxnSpPr>
        <p:spPr>
          <a:xfrm flipV="1">
            <a:off x="6096000" y="1014386"/>
            <a:ext cx="0" cy="4802498"/>
          </a:xfrm>
          <a:prstGeom prst="line">
            <a:avLst/>
          </a:prstGeom>
          <a:ln>
            <a:solidFill>
              <a:srgbClr val="C1C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F87E5ED-1DD8-6F27-1C1C-6172B044E373}"/>
              </a:ext>
            </a:extLst>
          </p:cNvPr>
          <p:cNvSpPr txBox="1"/>
          <p:nvPr/>
        </p:nvSpPr>
        <p:spPr>
          <a:xfrm>
            <a:off x="8083083" y="429990"/>
            <a:ext cx="2286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What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T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roubles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 Them?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Black" panose="02000503020000020003" pitchFamily="2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228E54-69A4-A248-DB3E-63B06F70B2F5}"/>
              </a:ext>
            </a:extLst>
          </p:cNvPr>
          <p:cNvSpPr txBox="1"/>
          <p:nvPr/>
        </p:nvSpPr>
        <p:spPr>
          <a:xfrm>
            <a:off x="1591750" y="462010"/>
            <a:ext cx="41670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udience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(New Home Buyer Example)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390020-2649-2898-11D4-95017487D522}"/>
              </a:ext>
            </a:extLst>
          </p:cNvPr>
          <p:cNvSpPr txBox="1"/>
          <p:nvPr/>
        </p:nvSpPr>
        <p:spPr>
          <a:xfrm>
            <a:off x="7218451" y="3458167"/>
            <a:ext cx="2810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ositioning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5643-BEE4-892F-0E22-9C21CC41945A}"/>
              </a:ext>
            </a:extLst>
          </p:cNvPr>
          <p:cNvSpPr txBox="1"/>
          <p:nvPr/>
        </p:nvSpPr>
        <p:spPr>
          <a:xfrm>
            <a:off x="1089718" y="3394685"/>
            <a:ext cx="43001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kern="0">
                <a:solidFill>
                  <a:srgbClr val="495A60"/>
                </a:solidFill>
                <a:latin typeface="Avenir Black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lace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Where are they &amp; what are the key journey moments?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D14C2-39A2-1E7B-AC96-9880EC8E4E17}"/>
              </a:ext>
            </a:extLst>
          </p:cNvPr>
          <p:cNvSpPr txBox="1"/>
          <p:nvPr/>
        </p:nvSpPr>
        <p:spPr>
          <a:xfrm>
            <a:off x="9712386" y="3448588"/>
            <a:ext cx="2810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romotion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963A9F9-311C-7BF7-86E0-0F1FB477DC20}"/>
              </a:ext>
            </a:extLst>
          </p:cNvPr>
          <p:cNvGraphicFramePr>
            <a:graphicFrameLocks noGrp="1"/>
          </p:cNvGraphicFramePr>
          <p:nvPr/>
        </p:nvGraphicFramePr>
        <p:xfrm>
          <a:off x="6277750" y="1048582"/>
          <a:ext cx="5662978" cy="196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009">
                  <a:extLst>
                    <a:ext uri="{9D8B030D-6E8A-4147-A177-3AD203B41FA5}">
                      <a16:colId xmlns:a16="http://schemas.microsoft.com/office/drawing/2014/main" val="3558205102"/>
                    </a:ext>
                  </a:extLst>
                </a:gridCol>
                <a:gridCol w="1104797">
                  <a:extLst>
                    <a:ext uri="{9D8B030D-6E8A-4147-A177-3AD203B41FA5}">
                      <a16:colId xmlns:a16="http://schemas.microsoft.com/office/drawing/2014/main" val="531025571"/>
                    </a:ext>
                  </a:extLst>
                </a:gridCol>
                <a:gridCol w="831923">
                  <a:extLst>
                    <a:ext uri="{9D8B030D-6E8A-4147-A177-3AD203B41FA5}">
                      <a16:colId xmlns:a16="http://schemas.microsoft.com/office/drawing/2014/main" val="3390426648"/>
                    </a:ext>
                  </a:extLst>
                </a:gridCol>
                <a:gridCol w="1237249">
                  <a:extLst>
                    <a:ext uri="{9D8B030D-6E8A-4147-A177-3AD203B41FA5}">
                      <a16:colId xmlns:a16="http://schemas.microsoft.com/office/drawing/2014/main" val="778379580"/>
                    </a:ext>
                  </a:extLst>
                </a:gridCol>
              </a:tblGrid>
              <a:tr h="462525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>
                          <a:solidFill>
                            <a:srgbClr val="425057"/>
                          </a:solidFill>
                          <a:latin typeface="Avenir Heavy" panose="02000503020000020003" pitchFamily="2" charset="0"/>
                        </a:rPr>
                        <a:t>Customer Problems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>
                          <a:solidFill>
                            <a:srgbClr val="425057"/>
                          </a:solidFill>
                          <a:latin typeface="Avenir Heavy" panose="02000503020000020003" pitchFamily="2" charset="0"/>
                        </a:rPr>
                        <a:t>Need or </a:t>
                      </a:r>
                    </a:p>
                    <a:p>
                      <a:pPr algn="ctr"/>
                      <a:r>
                        <a:rPr lang="en-US" sz="1050" b="1" i="0" dirty="0">
                          <a:solidFill>
                            <a:srgbClr val="425057"/>
                          </a:solidFill>
                          <a:latin typeface="Avenir Heavy" panose="02000503020000020003" pitchFamily="2" charset="0"/>
                        </a:rPr>
                        <a:t>Pain Level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>
                          <a:solidFill>
                            <a:srgbClr val="425057"/>
                          </a:solidFill>
                          <a:latin typeface="Avenir Heavy" panose="02000503020000020003" pitchFamily="2" charset="0"/>
                        </a:rPr>
                        <a:t>How Well </a:t>
                      </a:r>
                    </a:p>
                    <a:p>
                      <a:pPr algn="ctr"/>
                      <a:r>
                        <a:rPr lang="en-US" sz="1050" b="1" i="0" dirty="0">
                          <a:solidFill>
                            <a:srgbClr val="425057"/>
                          </a:solidFill>
                          <a:latin typeface="Avenir Heavy" panose="02000503020000020003" pitchFamily="2" charset="0"/>
                        </a:rPr>
                        <a:t>We Deliver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>
                          <a:solidFill>
                            <a:srgbClr val="425057"/>
                          </a:solidFill>
                          <a:latin typeface="Avenir Heavy" panose="02000503020000020003" pitchFamily="2" charset="0"/>
                        </a:rPr>
                        <a:t>Advantage vs. Competition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6485"/>
                  </a:ext>
                </a:extLst>
              </a:tr>
              <a:tr h="392455">
                <a:tc>
                  <a:txBody>
                    <a:bodyPr/>
                    <a:lstStyle/>
                    <a:p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There’s so much to do when building a new home, where do I start?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00B050"/>
                          </a:solidFill>
                          <a:latin typeface="Avenir" panose="02000503020000020003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00B050"/>
                          </a:solidFill>
                          <a:latin typeface="Avenir" panose="02000503020000020003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>
                          <a:solidFill>
                            <a:srgbClr val="00B050"/>
                          </a:solidFill>
                          <a:latin typeface="Avenir" panose="02000503020000020003" pitchFamily="2" charset="0"/>
                        </a:rPr>
                        <a:t>7</a:t>
                      </a:r>
                      <a:endParaRPr lang="en-US" sz="1050" b="0" i="0" kern="1200" dirty="0">
                        <a:solidFill>
                          <a:srgbClr val="00B050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3620333"/>
                  </a:ext>
                </a:extLst>
              </a:tr>
              <a:tr h="392455">
                <a:tc>
                  <a:txBody>
                    <a:bodyPr/>
                    <a:lstStyle/>
                    <a:p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How do I sell my current home and find land to build on?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36383"/>
                  </a:ext>
                </a:extLst>
              </a:tr>
              <a:tr h="545077">
                <a:tc>
                  <a:txBody>
                    <a:bodyPr/>
                    <a:lstStyle/>
                    <a:p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I want to see some plans, cool looking home designs that I like, and find an architect/designer to help 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FF0000"/>
                          </a:solidFill>
                          <a:latin typeface="Avenir" panose="02000503020000020003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rgbClr val="FF0000"/>
                          </a:solidFill>
                          <a:latin typeface="Avenir" panose="02000503020000020003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kern="1200" dirty="0">
                          <a:solidFill>
                            <a:srgbClr val="FF0000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6136838"/>
                  </a:ext>
                </a:extLst>
              </a:tr>
            </a:tbl>
          </a:graphicData>
        </a:graphic>
      </p:graphicFrame>
      <p:sp>
        <p:nvSpPr>
          <p:cNvPr id="10" name="Trapezoid 9">
            <a:extLst>
              <a:ext uri="{FF2B5EF4-FFF2-40B4-BE49-F238E27FC236}">
                <a16:creationId xmlns:a16="http://schemas.microsoft.com/office/drawing/2014/main" id="{46B13D83-152C-B05F-F9CA-5995F60AE214}"/>
              </a:ext>
            </a:extLst>
          </p:cNvPr>
          <p:cNvSpPr/>
          <p:nvPr/>
        </p:nvSpPr>
        <p:spPr>
          <a:xfrm rot="10800000">
            <a:off x="9343192" y="3815507"/>
            <a:ext cx="403640" cy="2153107"/>
          </a:xfrm>
          <a:prstGeom prst="trapezoid">
            <a:avLst>
              <a:gd name="adj" fmla="val 24430"/>
            </a:avLst>
          </a:prstGeom>
          <a:solidFill>
            <a:srgbClr val="D9F1FE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" panose="020B0503020203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E973CB-879F-7407-D230-CFA2776B99C0}"/>
              </a:ext>
            </a:extLst>
          </p:cNvPr>
          <p:cNvSpPr txBox="1">
            <a:spLocks/>
          </p:cNvSpPr>
          <p:nvPr/>
        </p:nvSpPr>
        <p:spPr>
          <a:xfrm>
            <a:off x="55254" y="-827533"/>
            <a:ext cx="6488947" cy="173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5A717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 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AB3F1A"/>
                  </a:gs>
                  <a:gs pos="56000">
                    <a:srgbClr val="F3662C"/>
                  </a:gs>
                  <a:gs pos="100000">
                    <a:srgbClr val="FF924F"/>
                  </a:gs>
                </a:gsLst>
                <a:lin ang="0" scaled="1"/>
              </a:gradFill>
              <a:effectLst/>
              <a:uLnTx/>
              <a:uFillTx/>
              <a:latin typeface="Raleway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B3F1A"/>
                    </a:gs>
                    <a:gs pos="56000">
                      <a:srgbClr val="F3662C"/>
                    </a:gs>
                    <a:gs pos="100000">
                      <a:srgbClr val="FF924F"/>
                    </a:gs>
                  </a:gsLst>
                  <a:lin ang="0" scaled="1"/>
                </a:gra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ATP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6526"/>
              </a:solidFill>
              <a:effectLst/>
              <a:uLnTx/>
              <a:uFillTx/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29E8BB9-46EF-344D-B7EB-D91E46A53B5B}"/>
              </a:ext>
            </a:extLst>
          </p:cNvPr>
          <p:cNvSpPr txBox="1">
            <a:spLocks/>
          </p:cNvSpPr>
          <p:nvPr/>
        </p:nvSpPr>
        <p:spPr>
          <a:xfrm>
            <a:off x="841672" y="-198885"/>
            <a:ext cx="683707" cy="612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 w="12700">
                  <a:noFill/>
                  <a:prstDash val="solid"/>
                </a:ln>
                <a:gradFill>
                  <a:gsLst>
                    <a:gs pos="11000">
                      <a:srgbClr val="CF5023"/>
                    </a:gs>
                    <a:gs pos="54000">
                      <a:srgbClr val="FF6B2E"/>
                    </a:gs>
                    <a:gs pos="100000">
                      <a:srgbClr val="FF5B20">
                        <a:tint val="44500"/>
                        <a:satMod val="160000"/>
                      </a:srgbClr>
                    </a:gs>
                  </a:gsLst>
                  <a:lin ang="0" scaled="1"/>
                </a:gradFill>
                <a:effectLst/>
                <a:uLnTx/>
                <a:uFillTx/>
                <a:latin typeface="Raleway Medium" pitchFamily="2" charset="77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 w="12700">
                  <a:noFill/>
                  <a:prstDash val="solid"/>
                </a:ln>
                <a:gradFill>
                  <a:gsLst>
                    <a:gs pos="11000">
                      <a:srgbClr val="CF5023"/>
                    </a:gs>
                    <a:gs pos="54000">
                      <a:srgbClr val="FF6B2E"/>
                    </a:gs>
                    <a:gs pos="100000">
                      <a:srgbClr val="FF5B20">
                        <a:tint val="44500"/>
                        <a:satMod val="160000"/>
                      </a:srgbClr>
                    </a:gs>
                  </a:gsLst>
                  <a:lin ang="0" scaled="1"/>
                </a:gradFill>
                <a:effectLst/>
                <a:uLnTx/>
                <a:uFillTx/>
                <a:latin typeface="Raleway Medium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972AC7-EACE-7BE1-155D-692C5D9258BA}"/>
              </a:ext>
            </a:extLst>
          </p:cNvPr>
          <p:cNvGrpSpPr/>
          <p:nvPr/>
        </p:nvGrpSpPr>
        <p:grpSpPr>
          <a:xfrm>
            <a:off x="54234" y="3719080"/>
            <a:ext cx="5149748" cy="513446"/>
            <a:chOff x="877028" y="1655700"/>
            <a:chExt cx="7062126" cy="600492"/>
          </a:xfrm>
          <a:solidFill>
            <a:srgbClr val="D9F1FE"/>
          </a:solidFill>
        </p:grpSpPr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D88589B0-0F5F-B1B1-5FFE-E5ACB433CFC0}"/>
                </a:ext>
              </a:extLst>
            </p:cNvPr>
            <p:cNvSpPr/>
            <p:nvPr/>
          </p:nvSpPr>
          <p:spPr>
            <a:xfrm rot="5400000">
              <a:off x="4232410" y="-1450553"/>
              <a:ext cx="600492" cy="6812997"/>
            </a:xfrm>
            <a:prstGeom prst="trapezoid">
              <a:avLst>
                <a:gd name="adj" fmla="val 29781"/>
              </a:avLst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" panose="020B0503020203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F87291-520B-A535-8AB8-09CC7657F2FE}"/>
                </a:ext>
              </a:extLst>
            </p:cNvPr>
            <p:cNvSpPr txBox="1"/>
            <p:nvPr/>
          </p:nvSpPr>
          <p:spPr>
            <a:xfrm>
              <a:off x="877028" y="1805781"/>
              <a:ext cx="2672247" cy="276999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 panose="020B0503020203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495A60"/>
                  </a:solidFill>
                  <a:effectLst/>
                  <a:uLnTx/>
                  <a:uFillTx/>
                  <a:latin typeface="Avenir Heavy" panose="02000503020000020003" pitchFamily="2" charset="0"/>
                  <a:ea typeface="+mn-ea"/>
                  <a:cs typeface="+mn-cs"/>
                  <a:sym typeface="Arial"/>
                </a:rPr>
                <a:t>Awareness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FD6597-A1A5-CA87-6CE2-EB66BAD81E1E}"/>
                </a:ext>
              </a:extLst>
            </p:cNvPr>
            <p:cNvSpPr txBox="1"/>
            <p:nvPr/>
          </p:nvSpPr>
          <p:spPr>
            <a:xfrm>
              <a:off x="3663733" y="1823367"/>
              <a:ext cx="1577032" cy="243715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 panose="020B0503020203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495A60"/>
                  </a:solidFill>
                  <a:effectLst/>
                  <a:uLnTx/>
                  <a:uFillTx/>
                  <a:latin typeface="Avenir Heavy" panose="02000503020000020003" pitchFamily="2" charset="0"/>
                  <a:ea typeface="+mn-ea"/>
                  <a:cs typeface="+mn-cs"/>
                  <a:sym typeface="Arial"/>
                </a:rPr>
                <a:t>Consideration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80A029-EC3A-F89E-EDB6-5D1E793F51A1}"/>
                </a:ext>
              </a:extLst>
            </p:cNvPr>
            <p:cNvSpPr txBox="1"/>
            <p:nvPr/>
          </p:nvSpPr>
          <p:spPr>
            <a:xfrm>
              <a:off x="6038297" y="1882416"/>
              <a:ext cx="1376701" cy="184666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enir" panose="020B0503020203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495A60"/>
                  </a:solidFill>
                  <a:effectLst/>
                  <a:uLnTx/>
                  <a:uFillTx/>
                  <a:latin typeface="Avenir Heavy" panose="02000503020000020003" pitchFamily="2" charset="0"/>
                  <a:ea typeface="+mn-ea"/>
                  <a:cs typeface="+mn-cs"/>
                  <a:sym typeface="Arial"/>
                </a:rPr>
                <a:t>Purchase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E81209-3DD4-C412-EEE0-E07A79358631}"/>
              </a:ext>
            </a:extLst>
          </p:cNvPr>
          <p:cNvGrpSpPr/>
          <p:nvPr/>
        </p:nvGrpSpPr>
        <p:grpSpPr>
          <a:xfrm flipV="1">
            <a:off x="5122405" y="3815509"/>
            <a:ext cx="914251" cy="888739"/>
            <a:chOff x="9463491" y="4017087"/>
            <a:chExt cx="1659872" cy="978870"/>
          </a:xfrm>
        </p:grpSpPr>
        <p:sp>
          <p:nvSpPr>
            <p:cNvPr id="29" name="Curved Right Arrow 28">
              <a:extLst>
                <a:ext uri="{FF2B5EF4-FFF2-40B4-BE49-F238E27FC236}">
                  <a16:creationId xmlns:a16="http://schemas.microsoft.com/office/drawing/2014/main" id="{1F6E00A7-39EB-19B6-6E04-84BA613B1D5B}"/>
                </a:ext>
              </a:extLst>
            </p:cNvPr>
            <p:cNvSpPr/>
            <p:nvPr/>
          </p:nvSpPr>
          <p:spPr>
            <a:xfrm rot="10800000">
              <a:off x="9463491" y="4017087"/>
              <a:ext cx="1659872" cy="918552"/>
            </a:xfrm>
            <a:prstGeom prst="curvedRightArrow">
              <a:avLst/>
            </a:prstGeom>
            <a:solidFill>
              <a:srgbClr val="D9F1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AD8872DE-E575-0FD6-EFBD-D42C735898BC}"/>
                </a:ext>
              </a:extLst>
            </p:cNvPr>
            <p:cNvSpPr txBox="1">
              <a:spLocks/>
            </p:cNvSpPr>
            <p:nvPr/>
          </p:nvSpPr>
          <p:spPr>
            <a:xfrm>
              <a:off x="9695701" y="4077406"/>
              <a:ext cx="640968" cy="91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venir"/>
                <a:buNone/>
                <a:defRPr sz="3000" b="1" i="0" u="none" strike="noStrike" cap="none">
                  <a:solidFill>
                    <a:schemeClr val="accent1"/>
                  </a:solidFill>
                  <a:latin typeface="Avenir"/>
                  <a:ea typeface="Avenir"/>
                  <a:cs typeface="Avenir"/>
                  <a:sym typeface="Aveni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AE9"/>
                </a:buClr>
                <a:buSzPts val="1800"/>
                <a:buFont typeface="Avenir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A7178"/>
                </a:solidFill>
                <a:effectLst/>
                <a:uLnTx/>
                <a:uFillTx/>
                <a:latin typeface="Avenir" panose="02000503020000020003" pitchFamily="2" charset="0"/>
                <a:ea typeface="+mn-ea"/>
                <a:cs typeface="+mn-cs"/>
                <a:sym typeface="Avenir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6D4F44-975D-B683-CFD1-8E51822EDE1A}"/>
              </a:ext>
            </a:extLst>
          </p:cNvPr>
          <p:cNvCxnSpPr>
            <a:cxnSpLocks/>
          </p:cNvCxnSpPr>
          <p:nvPr/>
        </p:nvCxnSpPr>
        <p:spPr>
          <a:xfrm>
            <a:off x="0" y="574272"/>
            <a:ext cx="1123720" cy="0"/>
          </a:xfrm>
          <a:prstGeom prst="line">
            <a:avLst/>
          </a:prstGeom>
          <a:ln>
            <a:solidFill>
              <a:srgbClr val="425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D6AD999-33AE-9AF7-8AD3-9689E44A2E14}"/>
              </a:ext>
            </a:extLst>
          </p:cNvPr>
          <p:cNvCxnSpPr>
            <a:cxnSpLocks/>
          </p:cNvCxnSpPr>
          <p:nvPr/>
        </p:nvCxnSpPr>
        <p:spPr>
          <a:xfrm flipV="1">
            <a:off x="1123720" y="293535"/>
            <a:ext cx="0" cy="285150"/>
          </a:xfrm>
          <a:prstGeom prst="line">
            <a:avLst/>
          </a:prstGeom>
          <a:ln>
            <a:solidFill>
              <a:srgbClr val="425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177BDF7F-9F81-9F68-C406-86D377A43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4"/>
          <a:stretch/>
        </p:blipFill>
        <p:spPr>
          <a:xfrm>
            <a:off x="3123140" y="1097758"/>
            <a:ext cx="2898703" cy="912668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906D64F7-C18C-E505-6130-A08474A5F477}"/>
              </a:ext>
            </a:extLst>
          </p:cNvPr>
          <p:cNvSpPr txBox="1"/>
          <p:nvPr/>
        </p:nvSpPr>
        <p:spPr>
          <a:xfrm>
            <a:off x="176911" y="5496304"/>
            <a:ext cx="58682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KEY MOMENTS &amp; BEHAVIORS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Research 3-5 builders, architects or designers, narrow it down to 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Starts out with a low number for a house, then increases significantly as the process goes 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Price must be close, but personalization and personal relationships win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DCCB446-5B93-06B5-A85D-A0A475DD1337}"/>
              </a:ext>
            </a:extLst>
          </p:cNvPr>
          <p:cNvSpPr/>
          <p:nvPr/>
        </p:nvSpPr>
        <p:spPr>
          <a:xfrm>
            <a:off x="231121" y="1078368"/>
            <a:ext cx="2778093" cy="1891456"/>
          </a:xfrm>
          <a:prstGeom prst="rect">
            <a:avLst/>
          </a:prstGeom>
          <a:solidFill>
            <a:srgbClr val="D9F1F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C5AF73B-976E-00DC-7536-A577916C6395}"/>
              </a:ext>
            </a:extLst>
          </p:cNvPr>
          <p:cNvSpPr txBox="1"/>
          <p:nvPr/>
        </p:nvSpPr>
        <p:spPr>
          <a:xfrm>
            <a:off x="294827" y="924381"/>
            <a:ext cx="312897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         Chloe &amp; Steve Johnson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AGE: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 	    	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35-50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STATUS:		Married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OCCUPATION:	Business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CHILDREN:		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LOCATION:		Chicago, Ill.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INCOME:  		$500k+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C41F69C-4C1E-BF95-272E-7879F3829F11}"/>
              </a:ext>
            </a:extLst>
          </p:cNvPr>
          <p:cNvSpPr txBox="1"/>
          <p:nvPr/>
        </p:nvSpPr>
        <p:spPr>
          <a:xfrm>
            <a:off x="269778" y="4226599"/>
            <a:ext cx="1514953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Find reviews:  Google, Houzz, Yelp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</a:rPr>
              <a:t>Look at designs:  Find idea books on Houz and Pinterest 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B6F4C8B-BAD9-6EEC-149C-B7AF7D95AC5F}"/>
              </a:ext>
            </a:extLst>
          </p:cNvPr>
          <p:cNvCxnSpPr>
            <a:cxnSpLocks/>
          </p:cNvCxnSpPr>
          <p:nvPr/>
        </p:nvCxnSpPr>
        <p:spPr>
          <a:xfrm>
            <a:off x="726307" y="5397787"/>
            <a:ext cx="474861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4F5DC36-BD08-06A4-0B1D-97C2284DD3F1}"/>
              </a:ext>
            </a:extLst>
          </p:cNvPr>
          <p:cNvSpPr txBox="1"/>
          <p:nvPr/>
        </p:nvSpPr>
        <p:spPr>
          <a:xfrm>
            <a:off x="1677250" y="4233819"/>
            <a:ext cx="2166491" cy="1404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Who has the best portfolio &amp;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   sense of my needs?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9063" marR="0" lvl="0" indent="-1190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Who has the best quality, process (branded SOP), design, customer centricity, technology, &amp; team?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highlight>
                <a:srgbClr val="FFFF00"/>
              </a:highlight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2141B75-89A1-BBE1-24F5-932C78E248AC}"/>
              </a:ext>
            </a:extLst>
          </p:cNvPr>
          <p:cNvSpPr txBox="1"/>
          <p:nvPr/>
        </p:nvSpPr>
        <p:spPr>
          <a:xfrm>
            <a:off x="3675293" y="4213939"/>
            <a:ext cx="1440714" cy="1404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Major decision drivers:  Price &amp; value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Who can I communicate w/ easily &amp; trust?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highlight>
                <a:srgbClr val="FFFF00"/>
              </a:highlight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9D5C57C-4D93-89B5-FEE5-4F6AE2BBF242}"/>
              </a:ext>
            </a:extLst>
          </p:cNvPr>
          <p:cNvSpPr txBox="1"/>
          <p:nvPr/>
        </p:nvSpPr>
        <p:spPr>
          <a:xfrm>
            <a:off x="4971831" y="4770580"/>
            <a:ext cx="1263034" cy="677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Referrals &amp; Home Maintenance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highlight>
                <a:srgbClr val="FFFF00"/>
              </a:highlight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</p:txBody>
      </p:sp>
      <p:sp>
        <p:nvSpPr>
          <p:cNvPr id="189" name="Content Placeholder 4">
            <a:extLst>
              <a:ext uri="{FF2B5EF4-FFF2-40B4-BE49-F238E27FC236}">
                <a16:creationId xmlns:a16="http://schemas.microsoft.com/office/drawing/2014/main" id="{1495433E-B11C-992A-7395-9B9CAD8B61CE}"/>
              </a:ext>
            </a:extLst>
          </p:cNvPr>
          <p:cNvSpPr txBox="1">
            <a:spLocks/>
          </p:cNvSpPr>
          <p:nvPr/>
        </p:nvSpPr>
        <p:spPr>
          <a:xfrm>
            <a:off x="7340518" y="3943045"/>
            <a:ext cx="3663375" cy="23812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054F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[target customer]</a:t>
            </a:r>
          </a:p>
        </p:txBody>
      </p:sp>
      <p:sp>
        <p:nvSpPr>
          <p:cNvPr id="190" name="Content Placeholder 4">
            <a:extLst>
              <a:ext uri="{FF2B5EF4-FFF2-40B4-BE49-F238E27FC236}">
                <a16:creationId xmlns:a16="http://schemas.microsoft.com/office/drawing/2014/main" id="{98BFAC77-682C-D626-2BE7-68072746712D}"/>
              </a:ext>
            </a:extLst>
          </p:cNvPr>
          <p:cNvSpPr txBox="1">
            <a:spLocks/>
          </p:cNvSpPr>
          <p:nvPr/>
        </p:nvSpPr>
        <p:spPr>
          <a:xfrm>
            <a:off x="6262927" y="3890746"/>
            <a:ext cx="628650" cy="23812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054F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542A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FOR</a:t>
            </a:r>
          </a:p>
        </p:txBody>
      </p:sp>
      <p:sp>
        <p:nvSpPr>
          <p:cNvPr id="191" name="Content Placeholder 4">
            <a:extLst>
              <a:ext uri="{FF2B5EF4-FFF2-40B4-BE49-F238E27FC236}">
                <a16:creationId xmlns:a16="http://schemas.microsoft.com/office/drawing/2014/main" id="{471F17FE-E819-5DB7-E372-18B35AA82A94}"/>
              </a:ext>
            </a:extLst>
          </p:cNvPr>
          <p:cNvSpPr txBox="1">
            <a:spLocks/>
          </p:cNvSpPr>
          <p:nvPr/>
        </p:nvSpPr>
        <p:spPr>
          <a:xfrm>
            <a:off x="6262927" y="4358078"/>
            <a:ext cx="628650" cy="23812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054F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542A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WHO</a:t>
            </a:r>
          </a:p>
        </p:txBody>
      </p:sp>
      <p:sp>
        <p:nvSpPr>
          <p:cNvPr id="192" name="Content Placeholder 4">
            <a:extLst>
              <a:ext uri="{FF2B5EF4-FFF2-40B4-BE49-F238E27FC236}">
                <a16:creationId xmlns:a16="http://schemas.microsoft.com/office/drawing/2014/main" id="{DFCA123E-C656-1C0E-FBB8-D2EA147B9D99}"/>
              </a:ext>
            </a:extLst>
          </p:cNvPr>
          <p:cNvSpPr txBox="1">
            <a:spLocks/>
          </p:cNvSpPr>
          <p:nvPr/>
        </p:nvSpPr>
        <p:spPr>
          <a:xfrm>
            <a:off x="6262927" y="4826019"/>
            <a:ext cx="1024618" cy="23812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054F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542A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WE PROVIDE</a:t>
            </a:r>
          </a:p>
        </p:txBody>
      </p:sp>
      <p:sp>
        <p:nvSpPr>
          <p:cNvPr id="193" name="Content Placeholder 4">
            <a:extLst>
              <a:ext uri="{FF2B5EF4-FFF2-40B4-BE49-F238E27FC236}">
                <a16:creationId xmlns:a16="http://schemas.microsoft.com/office/drawing/2014/main" id="{7C7C0143-D658-B2A9-E3DE-E75018C42DFF}"/>
              </a:ext>
            </a:extLst>
          </p:cNvPr>
          <p:cNvSpPr txBox="1">
            <a:spLocks/>
          </p:cNvSpPr>
          <p:nvPr/>
        </p:nvSpPr>
        <p:spPr>
          <a:xfrm>
            <a:off x="6262927" y="5293960"/>
            <a:ext cx="628650" cy="23812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rgbClr val="2054F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542A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THAT </a:t>
            </a:r>
          </a:p>
        </p:txBody>
      </p:sp>
      <p:sp>
        <p:nvSpPr>
          <p:cNvPr id="194" name="Content Placeholder 4">
            <a:extLst>
              <a:ext uri="{FF2B5EF4-FFF2-40B4-BE49-F238E27FC236}">
                <a16:creationId xmlns:a16="http://schemas.microsoft.com/office/drawing/2014/main" id="{B6F6D44D-6571-D442-C25B-B6BFBA65EEB9}"/>
              </a:ext>
            </a:extLst>
          </p:cNvPr>
          <p:cNvSpPr txBox="1">
            <a:spLocks/>
          </p:cNvSpPr>
          <p:nvPr/>
        </p:nvSpPr>
        <p:spPr>
          <a:xfrm>
            <a:off x="6262926" y="5761901"/>
            <a:ext cx="1077591" cy="23812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4F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542A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RESULTING IN </a:t>
            </a:r>
          </a:p>
        </p:txBody>
      </p:sp>
      <p:sp>
        <p:nvSpPr>
          <p:cNvPr id="195" name="Content Placeholder 4">
            <a:extLst>
              <a:ext uri="{FF2B5EF4-FFF2-40B4-BE49-F238E27FC236}">
                <a16:creationId xmlns:a16="http://schemas.microsoft.com/office/drawing/2014/main" id="{7F637C2D-0ADC-D7DC-660B-F6865A5D8572}"/>
              </a:ext>
            </a:extLst>
          </p:cNvPr>
          <p:cNvSpPr txBox="1">
            <a:spLocks/>
          </p:cNvSpPr>
          <p:nvPr/>
        </p:nvSpPr>
        <p:spPr>
          <a:xfrm>
            <a:off x="7311464" y="5755370"/>
            <a:ext cx="3663375" cy="23812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4F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[dream outcome, emotional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4F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value to clients]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0896D96-1DA9-3CC4-1E61-57C0654697A0}"/>
              </a:ext>
            </a:extLst>
          </p:cNvPr>
          <p:cNvGrpSpPr/>
          <p:nvPr/>
        </p:nvGrpSpPr>
        <p:grpSpPr>
          <a:xfrm>
            <a:off x="6253402" y="4252694"/>
            <a:ext cx="2855837" cy="1395627"/>
            <a:chOff x="533400" y="3299892"/>
            <a:chExt cx="3135399" cy="1395627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D113168-27AE-A21C-BCBA-969371DC1FE2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" y="3299892"/>
              <a:ext cx="3135399" cy="0"/>
            </a:xfrm>
            <a:prstGeom prst="line">
              <a:avLst/>
            </a:prstGeom>
            <a:ln w="158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CCFE4D9-08BD-F37F-6348-CAEC0A0AFE6D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" y="3757700"/>
              <a:ext cx="3135399" cy="2849"/>
            </a:xfrm>
            <a:prstGeom prst="line">
              <a:avLst/>
            </a:prstGeom>
            <a:ln w="158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4477586-3A9B-7468-1800-E83E08973B5C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" y="4233342"/>
              <a:ext cx="3050373" cy="0"/>
            </a:xfrm>
            <a:prstGeom prst="line">
              <a:avLst/>
            </a:prstGeom>
            <a:ln w="158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454C6F6-B9C0-F8AC-485E-F4DF0D98756D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" y="4690542"/>
              <a:ext cx="3050373" cy="4977"/>
            </a:xfrm>
            <a:prstGeom prst="line">
              <a:avLst/>
            </a:prstGeom>
            <a:ln w="158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682ED365-5844-E6C4-F872-1401E43973A1}"/>
              </a:ext>
            </a:extLst>
          </p:cNvPr>
          <p:cNvSpPr txBox="1"/>
          <p:nvPr/>
        </p:nvSpPr>
        <p:spPr>
          <a:xfrm>
            <a:off x="7231207" y="4752216"/>
            <a:ext cx="299789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[offering:  services,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products, process]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7577143-0E05-37A3-B15B-1B43AF20649E}"/>
              </a:ext>
            </a:extLst>
          </p:cNvPr>
          <p:cNvSpPr txBox="1"/>
          <p:nvPr/>
        </p:nvSpPr>
        <p:spPr>
          <a:xfrm>
            <a:off x="7231207" y="4297853"/>
            <a:ext cx="34659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[their experience, needs,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wants, acute pains]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A43EC10-2C2A-0B4C-F172-49D7A639E076}"/>
              </a:ext>
            </a:extLst>
          </p:cNvPr>
          <p:cNvSpPr txBox="1"/>
          <p:nvPr/>
        </p:nvSpPr>
        <p:spPr>
          <a:xfrm>
            <a:off x="7218451" y="5233469"/>
            <a:ext cx="29059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[features and functional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benefits]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678CF628-AE68-FB01-B091-E99249C8CF47}"/>
              </a:ext>
            </a:extLst>
          </p:cNvPr>
          <p:cNvSpPr txBox="1"/>
          <p:nvPr/>
        </p:nvSpPr>
        <p:spPr>
          <a:xfrm>
            <a:off x="9757375" y="3852946"/>
            <a:ext cx="2446931" cy="2422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marR="0" lvl="0" indent="-11906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Local Magazines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IG Storytelling &amp; portfolio sharing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Content &amp; SEO 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PR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Direct Mail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Houzz Pro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Video for Facebook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Lead Magnets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Paid search 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E-mail nurtures</a:t>
            </a: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  <a:p>
            <a:pPr marL="114300" marR="0" lvl="0" indent="-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  <a:sym typeface="Avenir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ECB98FB4-E8EF-5BF9-6FEA-D7393F5027B8}"/>
              </a:ext>
            </a:extLst>
          </p:cNvPr>
          <p:cNvSpPr txBox="1"/>
          <p:nvPr/>
        </p:nvSpPr>
        <p:spPr>
          <a:xfrm>
            <a:off x="10785257" y="3501780"/>
            <a:ext cx="3253566" cy="24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Light" panose="020B0402020203020204" pitchFamily="34" charset="77"/>
                <a:ea typeface="+mn-ea"/>
                <a:cs typeface="Arial"/>
                <a:sym typeface="Avenir"/>
              </a:rPr>
              <a:t>Build a Sales Funnel 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D01D5B4-444E-6DFA-0987-C1E1950E3218}"/>
              </a:ext>
            </a:extLst>
          </p:cNvPr>
          <p:cNvSpPr txBox="1"/>
          <p:nvPr/>
        </p:nvSpPr>
        <p:spPr>
          <a:xfrm>
            <a:off x="9241810" y="3933737"/>
            <a:ext cx="60344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rial"/>
              </a:rPr>
              <a:t>Top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DB843670-16D4-A649-4A28-D9765834C95D}"/>
              </a:ext>
            </a:extLst>
          </p:cNvPr>
          <p:cNvSpPr txBox="1"/>
          <p:nvPr/>
        </p:nvSpPr>
        <p:spPr>
          <a:xfrm>
            <a:off x="9241810" y="4668885"/>
            <a:ext cx="60344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rial"/>
              </a:rPr>
              <a:t>Mid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750D773-1717-7E4B-B12A-7F343554E119}"/>
              </a:ext>
            </a:extLst>
          </p:cNvPr>
          <p:cNvSpPr txBox="1"/>
          <p:nvPr/>
        </p:nvSpPr>
        <p:spPr>
          <a:xfrm>
            <a:off x="9244732" y="5385743"/>
            <a:ext cx="60344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rial"/>
              </a:rPr>
              <a:t>Bot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27789293-0FE2-1A82-90B7-3D6CAB3B9C1F}"/>
              </a:ext>
            </a:extLst>
          </p:cNvPr>
          <p:cNvSpPr txBox="1"/>
          <p:nvPr/>
        </p:nvSpPr>
        <p:spPr>
          <a:xfrm>
            <a:off x="176911" y="843352"/>
            <a:ext cx="7017744" cy="24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KEY PERSONA 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E21B602D-8EB3-80F1-8BD8-7D6CBE3A0440}"/>
              </a:ext>
            </a:extLst>
          </p:cNvPr>
          <p:cNvSpPr txBox="1"/>
          <p:nvPr/>
        </p:nvSpPr>
        <p:spPr>
          <a:xfrm>
            <a:off x="3083812" y="2088249"/>
            <a:ext cx="2948359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ADDITIONAL DETAIL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Affluent families looking for a custom home that reflects their personal identity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Seek comfort and care about sustainable design  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EA7AFBE-464F-2ED2-06F9-9825B93A2D51}"/>
              </a:ext>
            </a:extLst>
          </p:cNvPr>
          <p:cNvSpPr txBox="1"/>
          <p:nvPr/>
        </p:nvSpPr>
        <p:spPr>
          <a:xfrm>
            <a:off x="3076569" y="844450"/>
            <a:ext cx="14959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BUYING INFLUENCE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7C0242BF-5E32-7366-A95E-BB2C53B35AD8}"/>
              </a:ext>
            </a:extLst>
          </p:cNvPr>
          <p:cNvCxnSpPr>
            <a:cxnSpLocks/>
          </p:cNvCxnSpPr>
          <p:nvPr/>
        </p:nvCxnSpPr>
        <p:spPr>
          <a:xfrm>
            <a:off x="726307" y="1395292"/>
            <a:ext cx="17617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>
            <a:extLst>
              <a:ext uri="{FF2B5EF4-FFF2-40B4-BE49-F238E27FC236}">
                <a16:creationId xmlns:a16="http://schemas.microsoft.com/office/drawing/2014/main" id="{16BE60B2-D1B5-F395-4786-6E71249253FB}"/>
              </a:ext>
            </a:extLst>
          </p:cNvPr>
          <p:cNvSpPr txBox="1"/>
          <p:nvPr/>
        </p:nvSpPr>
        <p:spPr>
          <a:xfrm>
            <a:off x="244549" y="6730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819131-3791-3E96-210E-221EBB1F0D54}"/>
              </a:ext>
            </a:extLst>
          </p:cNvPr>
          <p:cNvSpPr txBox="1"/>
          <p:nvPr/>
        </p:nvSpPr>
        <p:spPr>
          <a:xfrm>
            <a:off x="1072300" y="60885"/>
            <a:ext cx="458470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Framework for a Complete Digital Marketing Strategy on a One Page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EA7B56-1149-E4E9-94E4-A4A834D70133}"/>
              </a:ext>
            </a:extLst>
          </p:cNvPr>
          <p:cNvCxnSpPr>
            <a:cxnSpLocks/>
          </p:cNvCxnSpPr>
          <p:nvPr/>
        </p:nvCxnSpPr>
        <p:spPr>
          <a:xfrm>
            <a:off x="1129770" y="293535"/>
            <a:ext cx="4260083" cy="0"/>
          </a:xfrm>
          <a:prstGeom prst="line">
            <a:avLst/>
          </a:prstGeom>
          <a:ln>
            <a:solidFill>
              <a:srgbClr val="425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236EA1-4976-7A80-6C82-3F4256EE0304}"/>
              </a:ext>
            </a:extLst>
          </p:cNvPr>
          <p:cNvCxnSpPr>
            <a:cxnSpLocks/>
          </p:cNvCxnSpPr>
          <p:nvPr/>
        </p:nvCxnSpPr>
        <p:spPr>
          <a:xfrm flipV="1">
            <a:off x="5389853" y="80661"/>
            <a:ext cx="0" cy="203660"/>
          </a:xfrm>
          <a:prstGeom prst="line">
            <a:avLst/>
          </a:prstGeom>
          <a:ln>
            <a:solidFill>
              <a:srgbClr val="425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0.06806 L -2.5E-6 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56 -0.1301 L 1.95156E-17 1.8518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0.20509 L -2.5E-6 -3.7037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0.27315 L -2.5E-6 -2.5925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190" grpId="0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236D2-5F08-10F4-69A7-E3534483B61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99389" y="4630057"/>
            <a:ext cx="3946903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FF5B1E"/>
                </a:solidFill>
                <a:latin typeface="Raleway Medium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Send an e-mail:</a:t>
            </a:r>
            <a:br>
              <a:rPr lang="en-US" sz="1800" b="0" dirty="0">
                <a:solidFill>
                  <a:srgbClr val="FF5B1E"/>
                </a:solidFill>
                <a:latin typeface="Raleway Medium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800" b="0" dirty="0">
                <a:solidFill>
                  <a:srgbClr val="FF5B1E"/>
                </a:solidFill>
                <a:latin typeface="Raleway Medium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Questions@StrategyKiln.com</a:t>
            </a:r>
            <a:br>
              <a:rPr lang="en-US" sz="1800" b="0" dirty="0">
                <a:solidFill>
                  <a:srgbClr val="FF5B1E"/>
                </a:solidFill>
                <a:latin typeface="Raleway Medium" pitchFamily="2" charset="77"/>
              </a:rPr>
            </a:br>
            <a:br>
              <a:rPr lang="en-US" sz="1800" b="0" dirty="0">
                <a:solidFill>
                  <a:srgbClr val="FF5B1E"/>
                </a:solidFill>
                <a:latin typeface="Raleway Medium" pitchFamily="2" charset="77"/>
              </a:rPr>
            </a:br>
            <a:br>
              <a:rPr lang="en-US" sz="1800" b="0" dirty="0">
                <a:solidFill>
                  <a:srgbClr val="FF5B1E"/>
                </a:solidFill>
                <a:latin typeface="Raleway Medium" pitchFamily="2" charset="77"/>
              </a:rPr>
            </a:br>
            <a:endParaRPr lang="en-US" b="0" dirty="0">
              <a:solidFill>
                <a:srgbClr val="FF5B1E"/>
              </a:solidFill>
              <a:latin typeface="Raleway Medium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A5F2F-05A5-7EE1-678E-6FC9BEA3152C}"/>
              </a:ext>
            </a:extLst>
          </p:cNvPr>
          <p:cNvSpPr txBox="1"/>
          <p:nvPr/>
        </p:nvSpPr>
        <p:spPr>
          <a:xfrm>
            <a:off x="6578372" y="1472185"/>
            <a:ext cx="4033284" cy="369332"/>
          </a:xfrm>
          <a:prstGeom prst="rect">
            <a:avLst/>
          </a:prstGeom>
          <a:solidFill>
            <a:srgbClr val="FB652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white"/>
                </a:solidFill>
              </a:rPr>
              <a:t>Learn More About Services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9C846-F979-031B-E4EB-1404F1E45FD2}"/>
              </a:ext>
            </a:extLst>
          </p:cNvPr>
          <p:cNvSpPr txBox="1"/>
          <p:nvPr/>
        </p:nvSpPr>
        <p:spPr>
          <a:xfrm>
            <a:off x="1550334" y="1472185"/>
            <a:ext cx="4033284" cy="369332"/>
          </a:xfrm>
          <a:prstGeom prst="rect">
            <a:avLst/>
          </a:prstGeom>
          <a:solidFill>
            <a:srgbClr val="FB652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prstClr val="white"/>
                </a:solidFill>
              </a:rPr>
              <a:t>Reach Out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E7B55-C3CB-429B-DE90-B92FD31F88D9}"/>
              </a:ext>
            </a:extLst>
          </p:cNvPr>
          <p:cNvSpPr txBox="1"/>
          <p:nvPr/>
        </p:nvSpPr>
        <p:spPr>
          <a:xfrm>
            <a:off x="6424537" y="2191795"/>
            <a:ext cx="4340954" cy="4101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Avenir Black" panose="02000503020000020003" pitchFamily="2" charset="0"/>
                <a:cs typeface="Arial"/>
                <a:sym typeface="Avenir"/>
              </a:rPr>
              <a:t>Services to Gain Insight, Attract Customers, &amp; Grow Strategically</a:t>
            </a:r>
            <a:endParaRPr lang="en-US" sz="1600" kern="0" dirty="0">
              <a:solidFill>
                <a:srgbClr val="425057"/>
              </a:solidFill>
              <a:latin typeface="Avenir Medium" panose="02000503020000020003" pitchFamily="2" charset="0"/>
              <a:cs typeface="Arial"/>
              <a:sym typeface="Avenir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" panose="02000503020000020003" pitchFamily="2" charset="0"/>
              <a:cs typeface="Arial"/>
              <a:sym typeface="Avenir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" panose="02000503020000020003" pitchFamily="2" charset="0"/>
                <a:cs typeface="Arial"/>
                <a:sym typeface="Avenir"/>
              </a:rPr>
              <a:t>Fractional CMO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0" dirty="0">
                <a:solidFill>
                  <a:srgbClr val="425057"/>
                </a:solidFill>
                <a:latin typeface="Avenir" panose="02000503020000020003" pitchFamily="2" charset="0"/>
                <a:cs typeface="Arial"/>
                <a:sym typeface="Avenir"/>
              </a:rPr>
              <a:t>Digital Sales Funnel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" panose="02000503020000020003" pitchFamily="2" charset="0"/>
                <a:cs typeface="Arial"/>
                <a:sym typeface="Avenir"/>
              </a:rPr>
              <a:t>Value Proposition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0" dirty="0">
                <a:solidFill>
                  <a:srgbClr val="425057"/>
                </a:solidFill>
                <a:latin typeface="Avenir" panose="02000503020000020003" pitchFamily="2" charset="0"/>
                <a:cs typeface="Arial"/>
                <a:sym typeface="Avenir"/>
              </a:rPr>
              <a:t>SWOT Assessment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" panose="02000503020000020003" pitchFamily="2" charset="0"/>
                <a:cs typeface="Arial"/>
                <a:sym typeface="Avenir"/>
              </a:rPr>
              <a:t>SEO</a:t>
            </a:r>
            <a:r>
              <a:rPr lang="en-US" sz="1600" kern="0" dirty="0">
                <a:solidFill>
                  <a:srgbClr val="425057"/>
                </a:solidFill>
                <a:latin typeface="Avenir" panose="02000503020000020003" pitchFamily="2" charset="0"/>
                <a:cs typeface="Arial"/>
                <a:sym typeface="Avenir"/>
              </a:rPr>
              <a:t> &amp; SEM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" panose="02000503020000020003" pitchFamily="2" charset="0"/>
                <a:cs typeface="Arial"/>
                <a:sym typeface="Avenir"/>
              </a:rPr>
              <a:t>Blue Ocean Strategy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0" dirty="0">
                <a:solidFill>
                  <a:srgbClr val="425057"/>
                </a:solidFill>
                <a:latin typeface="Avenir" panose="02000503020000020003" pitchFamily="2" charset="0"/>
                <a:cs typeface="Arial"/>
                <a:sym typeface="Avenir"/>
              </a:rPr>
              <a:t>Website Design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solidFill>
                  <a:srgbClr val="425057"/>
                </a:solidFill>
                <a:effectLst/>
                <a:uLnTx/>
                <a:uFillTx/>
                <a:latin typeface="Avenir" panose="02000503020000020003" pitchFamily="2" charset="0"/>
                <a:cs typeface="Arial"/>
                <a:sym typeface="Avenir"/>
              </a:rPr>
              <a:t>Lead Magnet Creation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0" dirty="0">
                <a:solidFill>
                  <a:srgbClr val="425057"/>
                </a:solidFill>
                <a:latin typeface="Avenir" panose="02000503020000020003" pitchFamily="2" charset="0"/>
                <a:cs typeface="Arial"/>
                <a:sym typeface="Avenir"/>
              </a:rPr>
              <a:t>Email Strategy </a:t>
            </a:r>
            <a:endParaRPr kumimoji="0" lang="en-US" sz="160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" panose="02000503020000020003" pitchFamily="2" charset="0"/>
              <a:cs typeface="Arial"/>
              <a:sym typeface="Avenir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0" dirty="0">
                <a:solidFill>
                  <a:srgbClr val="425057"/>
                </a:solidFill>
                <a:latin typeface="Avenir" panose="02000503020000020003" pitchFamily="2" charset="0"/>
                <a:cs typeface="Arial"/>
                <a:sym typeface="Avenir"/>
              </a:rPr>
              <a:t>Paid Social Media</a:t>
            </a:r>
            <a:endParaRPr kumimoji="0" lang="en-US" sz="1600" u="none" strike="noStrike" kern="0" cap="none" spc="0" normalizeH="0" baseline="0" noProof="0" dirty="0">
              <a:ln>
                <a:noFill/>
              </a:ln>
              <a:solidFill>
                <a:srgbClr val="425057"/>
              </a:solidFill>
              <a:effectLst/>
              <a:uLnTx/>
              <a:uFillTx/>
              <a:latin typeface="Avenir" panose="02000503020000020003" pitchFamily="2" charset="0"/>
              <a:cs typeface="Arial"/>
              <a:sym typeface="Avenir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Light" panose="020B0402020203020204" pitchFamily="34" charset="77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8722D7-CF85-4EC0-F589-33DB6BCAFA8E}"/>
              </a:ext>
            </a:extLst>
          </p:cNvPr>
          <p:cNvSpPr txBox="1"/>
          <p:nvPr/>
        </p:nvSpPr>
        <p:spPr>
          <a:xfrm>
            <a:off x="1520835" y="2386329"/>
            <a:ext cx="4110466" cy="1345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>
                <a:solidFill>
                  <a:srgbClr val="FF5B1E"/>
                </a:solidFill>
                <a:latin typeface="Avenir Black" panose="02000503020000020003" pitchFamily="2" charset="0"/>
                <a:cs typeface="Arial"/>
              </a:rPr>
              <a:t>Need help?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>
                <a:solidFill>
                  <a:srgbClr val="FF5B1E"/>
                </a:solidFill>
                <a:latin typeface="Avenir Black" panose="02000503020000020003" pitchFamily="2" charset="0"/>
                <a:cs typeface="Arial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>
                <a:solidFill>
                  <a:srgbClr val="FF5B1E"/>
                </a:solidFill>
                <a:latin typeface="Avenir Black" panose="02000503020000020003" pitchFamily="2" charset="0"/>
                <a:cs typeface="Arial"/>
              </a:rPr>
              <a:t>We’ll complete all or part of the ATP framework and execute your digital marketing strategy</a:t>
            </a:r>
            <a:endParaRPr lang="en-US" b="1" kern="0" dirty="0">
              <a:solidFill>
                <a:srgbClr val="FF5B1E"/>
              </a:solidFill>
              <a:latin typeface="Avenir Black" panose="02000503020000020003" pitchFamily="2" charset="0"/>
              <a:cs typeface="Arial"/>
              <a:sym typeface="Avenir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E1C87-A375-F2AB-343E-CD3C34E85489}"/>
              </a:ext>
            </a:extLst>
          </p:cNvPr>
          <p:cNvCxnSpPr>
            <a:cxnSpLocks/>
          </p:cNvCxnSpPr>
          <p:nvPr/>
        </p:nvCxnSpPr>
        <p:spPr>
          <a:xfrm>
            <a:off x="6108237" y="2273959"/>
            <a:ext cx="0" cy="3340095"/>
          </a:xfrm>
          <a:prstGeom prst="line">
            <a:avLst/>
          </a:prstGeom>
          <a:ln>
            <a:solidFill>
              <a:srgbClr val="42505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4F2DF79-724C-C661-37F4-F60FE7F0823A}"/>
              </a:ext>
            </a:extLst>
          </p:cNvPr>
          <p:cNvSpPr/>
          <p:nvPr/>
        </p:nvSpPr>
        <p:spPr>
          <a:xfrm>
            <a:off x="1520838" y="2191795"/>
            <a:ext cx="4110463" cy="3588773"/>
          </a:xfrm>
          <a:prstGeom prst="rect">
            <a:avLst/>
          </a:prstGeom>
          <a:noFill/>
          <a:ln w="57150">
            <a:solidFill>
              <a:srgbClr val="234D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7F8A1-EF79-4DE7-DBA2-8F33296C47CF}"/>
              </a:ext>
            </a:extLst>
          </p:cNvPr>
          <p:cNvSpPr txBox="1"/>
          <p:nvPr/>
        </p:nvSpPr>
        <p:spPr>
          <a:xfrm>
            <a:off x="1758220" y="4158731"/>
            <a:ext cx="6115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calendly.com</a:t>
            </a:r>
            <a:r>
              <a:rPr lang="en-US" sz="1100" dirty="0"/>
              <a:t>/</a:t>
            </a:r>
            <a:r>
              <a:rPr lang="en-US" sz="1100" dirty="0" err="1"/>
              <a:t>adamcfischer</a:t>
            </a:r>
            <a:r>
              <a:rPr lang="en-US" sz="1100" dirty="0"/>
              <a:t>/conversation-with-</a:t>
            </a:r>
            <a:r>
              <a:rPr lang="en-US" sz="1100" dirty="0" err="1"/>
              <a:t>adam</a:t>
            </a:r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0341ED-A532-D195-B9B0-710B4F418ACF}"/>
              </a:ext>
            </a:extLst>
          </p:cNvPr>
          <p:cNvSpPr txBox="1"/>
          <p:nvPr/>
        </p:nvSpPr>
        <p:spPr>
          <a:xfrm>
            <a:off x="2247250" y="3827967"/>
            <a:ext cx="61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FF5B1E"/>
                </a:solidFill>
                <a:latin typeface="Raleway Medium" pitchFamily="2" charset="77"/>
              </a:rPr>
              <a:t>Book Time Via Calendly: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0AD78-A0B7-C59A-3BBC-1C95C4CCC03B}"/>
              </a:ext>
            </a:extLst>
          </p:cNvPr>
          <p:cNvSpPr txBox="1"/>
          <p:nvPr/>
        </p:nvSpPr>
        <p:spPr>
          <a:xfrm>
            <a:off x="1282265" y="576850"/>
            <a:ext cx="9627469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>
                <a:solidFill>
                  <a:srgbClr val="234DAE"/>
                </a:solidFill>
                <a:latin typeface="Raleway Medium" pitchFamily="2" charset="77"/>
              </a:rPr>
              <a:t>Simplify &amp; Intensify your Marketing with Strategy Kiln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34DAE"/>
              </a:solidFill>
              <a:effectLst/>
              <a:uLnTx/>
              <a:uFillTx/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8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4FC8-6C5F-4B44-AACA-C352C43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2"/>
                </a:solidFill>
                <a:latin typeface="Trade Gothic Next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EB16-1872-E441-BBEA-3540C6FE8B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9000">
                <a:srgbClr val="CC4720"/>
              </a:gs>
              <a:gs pos="54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8F3952-F762-B642-906C-FDFBDBAA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01" y="2862378"/>
            <a:ext cx="9257397" cy="860425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  <a:t>Most companies waste an enormous amount of money on marketing because they have a mediocre strategy behind it   </a:t>
            </a: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  <a:t>Get the same strategies Fortune 500 companies use and apply them to your small business for proven results</a:t>
            </a:r>
          </a:p>
        </p:txBody>
      </p:sp>
    </p:spTree>
    <p:extLst>
      <p:ext uri="{BB962C8B-B14F-4D97-AF65-F5344CB8AC3E}">
        <p14:creationId xmlns:p14="http://schemas.microsoft.com/office/powerpoint/2010/main" val="321369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4FC8-6C5F-4B44-AACA-C352C43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2"/>
                </a:solidFill>
                <a:latin typeface="Trade Gothic Next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EB16-1872-E441-BBEA-3540C6FE8B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9000">
                <a:srgbClr val="CC4720"/>
              </a:gs>
              <a:gs pos="54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8F3952-F762-B642-906C-FDFBDBAA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37" y="2747963"/>
            <a:ext cx="8924925" cy="86042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CFCFC"/>
                </a:solidFill>
                <a:latin typeface="Raleway Black" pitchFamily="2" charset="77"/>
              </a:rPr>
              <a:t>The Team </a:t>
            </a:r>
          </a:p>
        </p:txBody>
      </p:sp>
    </p:spTree>
    <p:extLst>
      <p:ext uri="{BB962C8B-B14F-4D97-AF65-F5344CB8AC3E}">
        <p14:creationId xmlns:p14="http://schemas.microsoft.com/office/powerpoint/2010/main" val="3074679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Seth Fink Head Coach Image">
            <a:extLst>
              <a:ext uri="{FF2B5EF4-FFF2-40B4-BE49-F238E27FC236}">
                <a16:creationId xmlns:a16="http://schemas.microsoft.com/office/drawing/2014/main" id="{0B55ECC1-DE88-79FF-E1BC-6608D4FDD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46" y="737935"/>
            <a:ext cx="1955477" cy="2027902"/>
          </a:xfrm>
          <a:prstGeom prst="ellipse">
            <a:avLst/>
          </a:prstGeom>
          <a:ln w="12700" cap="rnd">
            <a:solidFill>
              <a:schemeClr val="bg1">
                <a:lumMod val="75000"/>
              </a:schemeClr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7B01B-44E5-4846-2A11-54496B044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18" y="702258"/>
            <a:ext cx="2037786" cy="2037786"/>
          </a:xfrm>
          <a:prstGeom prst="ellipse">
            <a:avLst/>
          </a:prstGeom>
          <a:ln w="12700" cap="rnd">
            <a:solidFill>
              <a:schemeClr val="bg1">
                <a:lumMod val="75000"/>
              </a:schemeClr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374216-BDA3-DB7F-06E6-17AC08219300}"/>
              </a:ext>
            </a:extLst>
          </p:cNvPr>
          <p:cNvSpPr txBox="1"/>
          <p:nvPr/>
        </p:nvSpPr>
        <p:spPr>
          <a:xfrm>
            <a:off x="451413" y="2949673"/>
            <a:ext cx="5497974" cy="2444130"/>
          </a:xfrm>
          <a:prstGeom prst="rect">
            <a:avLst/>
          </a:prstGeom>
          <a:solidFill>
            <a:srgbClr val="D9F1FE"/>
          </a:solidFill>
        </p:spPr>
        <p:txBody>
          <a:bodyPr wrap="square" tIns="182880">
            <a:noAutofit/>
          </a:bodyPr>
          <a:lstStyle>
            <a:defPPr>
              <a:defRPr lang="en-US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0">
                <a:solidFill>
                  <a:srgbClr val="495A60"/>
                </a:solidFill>
                <a:latin typeface="Avenir Book" panose="02000503020000020003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15+ years of experience at Fortune 500 companies &amp; start-ups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CPG and Healthcare background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Omni-channel launches with full-funnel digital &amp; traditional strategy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Influencer marketing, paid search (Google), and paid social (Facebook) expertise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At Nature Made Vitamins:  Positioned and launched a new differentiated probiotics line to drive +25% top line growth (includes Costco and grocery channel sales expertise)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At a $1B unicorn start-up:  Achieved +70% sales growth through a hyper-local digital strategy to secure $115MM in Series C funding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B1840-9C70-78B7-292C-FFE896102A47}"/>
              </a:ext>
            </a:extLst>
          </p:cNvPr>
          <p:cNvSpPr txBox="1"/>
          <p:nvPr/>
        </p:nvSpPr>
        <p:spPr>
          <a:xfrm>
            <a:off x="6312063" y="2949673"/>
            <a:ext cx="5497972" cy="2444130"/>
          </a:xfrm>
          <a:prstGeom prst="rect">
            <a:avLst/>
          </a:prstGeom>
          <a:solidFill>
            <a:srgbClr val="D9F1FE"/>
          </a:solidFill>
        </p:spPr>
        <p:txBody>
          <a:bodyPr wrap="square" tIns="18288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30+ Years of senior executive &amp; strategy consulting experience at premier firms like Deloitte, PWC, &amp; Anderson Consulting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Significant retail experience including the launch of the NBA and NBC retail stores in NYC and the UPS retail store nationwide launch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Extensive global business insights, country management, &amp; new product launch experience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Operational assessment and optimization expertise, including multiple years with Walmart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E77B0-F02F-165A-1DAC-475978DD75F2}"/>
              </a:ext>
            </a:extLst>
          </p:cNvPr>
          <p:cNvSpPr txBox="1"/>
          <p:nvPr/>
        </p:nvSpPr>
        <p:spPr>
          <a:xfrm>
            <a:off x="2143441" y="307963"/>
            <a:ext cx="2123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ADAM FISCHER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666548-1783-6970-CEEE-45E2D3FD1CCF}"/>
              </a:ext>
            </a:extLst>
          </p:cNvPr>
          <p:cNvSpPr txBox="1"/>
          <p:nvPr/>
        </p:nvSpPr>
        <p:spPr>
          <a:xfrm>
            <a:off x="8367205" y="376390"/>
            <a:ext cx="2123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SETH FINK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EF0719-422A-4464-2FA6-CEF5C0895451}"/>
              </a:ext>
            </a:extLst>
          </p:cNvPr>
          <p:cNvSpPr/>
          <p:nvPr/>
        </p:nvSpPr>
        <p:spPr>
          <a:xfrm>
            <a:off x="999385" y="2695556"/>
            <a:ext cx="4402028" cy="369332"/>
          </a:xfrm>
          <a:prstGeom prst="rect">
            <a:avLst/>
          </a:prstGeom>
          <a:solidFill>
            <a:srgbClr val="F6F4F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BRAND STRATEGY &amp; DIGITAL MARKETING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CC173-CC57-AEAF-A154-5EAECEAE2A6D}"/>
              </a:ext>
            </a:extLst>
          </p:cNvPr>
          <p:cNvSpPr/>
          <p:nvPr/>
        </p:nvSpPr>
        <p:spPr>
          <a:xfrm>
            <a:off x="6860035" y="2703236"/>
            <a:ext cx="4402028" cy="369332"/>
          </a:xfrm>
          <a:prstGeom prst="rect">
            <a:avLst/>
          </a:prstGeom>
          <a:solidFill>
            <a:srgbClr val="F6F4F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BRAND STRATEGY &amp; OPERATIONS EXPERTISE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A8B1C2-BF28-0E0F-BCBD-30E5637551B8}"/>
              </a:ext>
            </a:extLst>
          </p:cNvPr>
          <p:cNvSpPr txBox="1"/>
          <p:nvPr/>
        </p:nvSpPr>
        <p:spPr>
          <a:xfrm>
            <a:off x="5608102" y="1249220"/>
            <a:ext cx="1000426" cy="646331"/>
          </a:xfrm>
          <a:prstGeom prst="rect">
            <a:avLst/>
          </a:prstGeom>
          <a:solidFill>
            <a:srgbClr val="425157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Your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Team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0E872-9022-B1C9-1F3D-4DB4880BB120}"/>
              </a:ext>
            </a:extLst>
          </p:cNvPr>
          <p:cNvSpPr txBox="1"/>
          <p:nvPr/>
        </p:nvSpPr>
        <p:spPr>
          <a:xfrm>
            <a:off x="1527858" y="5624035"/>
            <a:ext cx="1746347" cy="369332"/>
          </a:xfrm>
          <a:prstGeom prst="rect">
            <a:avLst/>
          </a:prstGeom>
          <a:solidFill>
            <a:srgbClr val="FB652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Deep Thinking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1401AC-7E90-A0AA-D2EA-3E90A6A51417}"/>
              </a:ext>
            </a:extLst>
          </p:cNvPr>
          <p:cNvSpPr txBox="1"/>
          <p:nvPr/>
        </p:nvSpPr>
        <p:spPr>
          <a:xfrm>
            <a:off x="3394222" y="5624035"/>
            <a:ext cx="1746347" cy="369332"/>
          </a:xfrm>
          <a:prstGeom prst="rect">
            <a:avLst/>
          </a:prstGeom>
          <a:solidFill>
            <a:srgbClr val="FB652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Simplicity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5C6B0-EBC4-8460-C639-8CCC67C65043}"/>
              </a:ext>
            </a:extLst>
          </p:cNvPr>
          <p:cNvSpPr txBox="1"/>
          <p:nvPr/>
        </p:nvSpPr>
        <p:spPr>
          <a:xfrm>
            <a:off x="5260586" y="5624035"/>
            <a:ext cx="1746347" cy="369332"/>
          </a:xfrm>
          <a:prstGeom prst="rect">
            <a:avLst/>
          </a:prstGeom>
          <a:solidFill>
            <a:srgbClr val="FB652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Boldness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0401F1-6833-3883-608C-2CC8ECE848B2}"/>
              </a:ext>
            </a:extLst>
          </p:cNvPr>
          <p:cNvSpPr txBox="1"/>
          <p:nvPr/>
        </p:nvSpPr>
        <p:spPr>
          <a:xfrm>
            <a:off x="7126950" y="5624035"/>
            <a:ext cx="1746347" cy="369332"/>
          </a:xfrm>
          <a:prstGeom prst="rect">
            <a:avLst/>
          </a:prstGeom>
          <a:solidFill>
            <a:srgbClr val="FB652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Empathy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2DC6DD-CEE9-C7A6-C240-B7DDE6729A2A}"/>
              </a:ext>
            </a:extLst>
          </p:cNvPr>
          <p:cNvSpPr txBox="1"/>
          <p:nvPr/>
        </p:nvSpPr>
        <p:spPr>
          <a:xfrm>
            <a:off x="5140569" y="6000260"/>
            <a:ext cx="21009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 Oblique" panose="02000503020000020003" pitchFamily="2" charset="0"/>
                <a:ea typeface="+mn-ea"/>
                <a:cs typeface="+mn-cs"/>
              </a:rPr>
              <a:t>- Strategy Kiln Values - 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 Oblique" panose="02000503020000020003" pitchFamily="2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3E61EA-F5D2-06C6-7946-5D60F46F46AD}"/>
              </a:ext>
            </a:extLst>
          </p:cNvPr>
          <p:cNvSpPr txBox="1"/>
          <p:nvPr/>
        </p:nvSpPr>
        <p:spPr>
          <a:xfrm>
            <a:off x="8993314" y="5624035"/>
            <a:ext cx="1746347" cy="369332"/>
          </a:xfrm>
          <a:prstGeom prst="rect">
            <a:avLst/>
          </a:prstGeom>
          <a:solidFill>
            <a:srgbClr val="FB652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Impact </a:t>
            </a:r>
          </a:p>
        </p:txBody>
      </p:sp>
    </p:spTree>
    <p:extLst>
      <p:ext uri="{BB962C8B-B14F-4D97-AF65-F5344CB8AC3E}">
        <p14:creationId xmlns:p14="http://schemas.microsoft.com/office/powerpoint/2010/main" val="31874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AAA4C7-0572-3C45-901F-76D6E91EAD03}"/>
              </a:ext>
            </a:extLst>
          </p:cNvPr>
          <p:cNvSpPr txBox="1"/>
          <p:nvPr/>
        </p:nvSpPr>
        <p:spPr>
          <a:xfrm>
            <a:off x="541518" y="386965"/>
            <a:ext cx="79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858C2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  <a:p>
            <a:r>
              <a:rPr lang="en-US" sz="1400" dirty="0">
                <a:solidFill>
                  <a:srgbClr val="425257"/>
                </a:solidFill>
                <a:latin typeface="Raleway Black" pitchFamily="2" charset="77"/>
              </a:rPr>
              <a:t>Five Foundational Tools for a Digital Marketing  Strategy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Raleway Black" pitchFamily="2" charset="77"/>
                <a:ea typeface="+mn-ea"/>
                <a:cs typeface="+mn-cs"/>
              </a:rPr>
              <a:t>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B4B2796-4E74-F84A-BD96-6DC9E464FDA7}"/>
              </a:ext>
            </a:extLst>
          </p:cNvPr>
          <p:cNvSpPr txBox="1">
            <a:spLocks/>
          </p:cNvSpPr>
          <p:nvPr/>
        </p:nvSpPr>
        <p:spPr>
          <a:xfrm>
            <a:off x="559353" y="1188951"/>
            <a:ext cx="6437182" cy="32838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4158"/>
              </a:solidFill>
              <a:effectLst/>
              <a:uLnTx/>
              <a:uFillTx/>
              <a:latin typeface="Raleway" pitchFamily="2" charset="77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Architects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and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Builders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tell me all the time – “I’ve tried marketing in the past and wasted money.  It doesn’t work for me.”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0" dirty="0">
              <a:solidFill>
                <a:srgbClr val="304158"/>
              </a:solidFill>
              <a:latin typeface="Raleway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The agencies you tried may know marketing, but they don’t know you.  </a:t>
            </a:r>
            <a:r>
              <a:rPr lang="en-US" sz="1600" b="0" dirty="0">
                <a:solidFill>
                  <a:srgbClr val="304158"/>
                </a:solidFill>
                <a:latin typeface="Raleway" pitchFamily="2" charset="77"/>
              </a:rPr>
              <a:t>They haven’t taken the time to understand your business or your customers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.  This disconnect is where the wheels fall off, and why marketing efforts fail.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dirty="0">
              <a:solidFill>
                <a:srgbClr val="304158"/>
              </a:solidFill>
              <a:latin typeface="Raleway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0" dirty="0">
                <a:solidFill>
                  <a:srgbClr val="304158"/>
                </a:solidFill>
                <a:latin typeface="Raleway" pitchFamily="2" charset="77"/>
              </a:rPr>
              <a:t>That’s why I go deeper to get a holistic view of your business, customer, and precise ways to drive growth.  Then, I take my experience managing multi-million dollar marketing budgets at Fortune 500 companies and fast-track these techniques to grow your small business.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1600" b="0" dirty="0">
              <a:solidFill>
                <a:srgbClr val="304158"/>
              </a:solidFill>
              <a:latin typeface="Raleway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4158"/>
              </a:solidFill>
              <a:effectLst/>
              <a:uLnTx/>
              <a:uFillTx/>
              <a:latin typeface="Raleway" pitchFamily="2" charset="77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4158"/>
              </a:solidFill>
              <a:effectLst/>
              <a:uLnTx/>
              <a:uFillTx/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51B2B1-C145-4944-9546-46DCBD6360A4}"/>
              </a:ext>
            </a:extLst>
          </p:cNvPr>
          <p:cNvSpPr/>
          <p:nvPr/>
        </p:nvSpPr>
        <p:spPr>
          <a:xfrm>
            <a:off x="7277873" y="-69200"/>
            <a:ext cx="4924438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81717"/>
              </a:solidFill>
              <a:effectLst/>
              <a:uLnTx/>
              <a:uFillTx/>
              <a:latin typeface="Raleway" pitchFamily="2" charset="77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EC08D24-BA3A-6246-925B-CE69ADA04415}"/>
              </a:ext>
            </a:extLst>
          </p:cNvPr>
          <p:cNvSpPr txBox="1">
            <a:spLocks/>
          </p:cNvSpPr>
          <p:nvPr/>
        </p:nvSpPr>
        <p:spPr>
          <a:xfrm>
            <a:off x="4723183" y="6419026"/>
            <a:ext cx="5239482" cy="6947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5B1E"/>
              </a:solidFill>
              <a:effectLst/>
              <a:uLnTx/>
              <a:uFillTx/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25CCC2-FCE0-5849-9DA3-0AAED81A911D}"/>
              </a:ext>
            </a:extLst>
          </p:cNvPr>
          <p:cNvCxnSpPr>
            <a:cxnSpLocks/>
          </p:cNvCxnSpPr>
          <p:nvPr/>
        </p:nvCxnSpPr>
        <p:spPr>
          <a:xfrm>
            <a:off x="659611" y="1160430"/>
            <a:ext cx="5232114" cy="0"/>
          </a:xfrm>
          <a:prstGeom prst="line">
            <a:avLst/>
          </a:prstGeom>
          <a:ln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3B5AD5C-8391-0449-9AEB-9A4FEC222B84}"/>
              </a:ext>
            </a:extLst>
          </p:cNvPr>
          <p:cNvCxnSpPr>
            <a:cxnSpLocks/>
          </p:cNvCxnSpPr>
          <p:nvPr/>
        </p:nvCxnSpPr>
        <p:spPr>
          <a:xfrm>
            <a:off x="1066800" y="3460748"/>
            <a:ext cx="478752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2267F4-6910-D349-BA3F-71589DE656FE}"/>
              </a:ext>
            </a:extLst>
          </p:cNvPr>
          <p:cNvCxnSpPr>
            <a:cxnSpLocks/>
          </p:cNvCxnSpPr>
          <p:nvPr/>
        </p:nvCxnSpPr>
        <p:spPr>
          <a:xfrm>
            <a:off x="1066800" y="3675139"/>
            <a:ext cx="478752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A25FB62D-5886-C14D-A588-1C39B1A7C457}"/>
              </a:ext>
            </a:extLst>
          </p:cNvPr>
          <p:cNvSpPr/>
          <p:nvPr/>
        </p:nvSpPr>
        <p:spPr>
          <a:xfrm>
            <a:off x="8898053" y="360456"/>
            <a:ext cx="196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2858C2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Our Approach 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BACD6D6-1016-F74A-B3C4-4ADE78C2E07B}"/>
              </a:ext>
            </a:extLst>
          </p:cNvPr>
          <p:cNvCxnSpPr>
            <a:cxnSpLocks/>
          </p:cNvCxnSpPr>
          <p:nvPr/>
        </p:nvCxnSpPr>
        <p:spPr>
          <a:xfrm>
            <a:off x="-12700" y="25400"/>
            <a:ext cx="12204700" cy="0"/>
          </a:xfrm>
          <a:prstGeom prst="line">
            <a:avLst/>
          </a:prstGeom>
          <a:ln w="76200">
            <a:solidFill>
              <a:srgbClr val="FF652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FF947B6C-0ACD-CA4B-9C48-37830DA2916B}"/>
              </a:ext>
            </a:extLst>
          </p:cNvPr>
          <p:cNvSpPr/>
          <p:nvPr/>
        </p:nvSpPr>
        <p:spPr>
          <a:xfrm flipH="1">
            <a:off x="-7" y="6115050"/>
            <a:ext cx="12191999" cy="775096"/>
          </a:xfrm>
          <a:prstGeom prst="rtTriangle">
            <a:avLst/>
          </a:prstGeom>
          <a:gradFill flip="none" rotWithShape="1">
            <a:gsLst>
              <a:gs pos="11000">
                <a:srgbClr val="CC4720"/>
              </a:gs>
              <a:gs pos="73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C6CF711C-2B83-724C-A9E1-745213FF7A35}"/>
              </a:ext>
            </a:extLst>
          </p:cNvPr>
          <p:cNvSpPr/>
          <p:nvPr/>
        </p:nvSpPr>
        <p:spPr>
          <a:xfrm>
            <a:off x="-1" y="6272212"/>
            <a:ext cx="6930190" cy="617933"/>
          </a:xfrm>
          <a:prstGeom prst="rtTriangle">
            <a:avLst/>
          </a:prstGeom>
          <a:gradFill flip="none" rotWithShape="1">
            <a:gsLst>
              <a:gs pos="0">
                <a:srgbClr val="E54E22"/>
              </a:gs>
              <a:gs pos="30000">
                <a:srgbClr val="FF6B2E"/>
              </a:gs>
              <a:gs pos="75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C88849F-C337-5347-8161-EC2311AAD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1527393" y="6268771"/>
            <a:ext cx="536448" cy="570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736F47-B00D-97B5-AC69-C7F26E4AB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3" y="4720121"/>
            <a:ext cx="1403179" cy="140317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64A4830-4560-BB4F-B523-BCD921C03F12}"/>
              </a:ext>
            </a:extLst>
          </p:cNvPr>
          <p:cNvSpPr/>
          <p:nvPr/>
        </p:nvSpPr>
        <p:spPr>
          <a:xfrm>
            <a:off x="1990463" y="4840692"/>
            <a:ext cx="2622463" cy="73866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Adam Fischer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Head of Content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CMO for Hire, Strategy Kiln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C7F49-78CE-8DF3-031C-1087BB0100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4000"/>
                    </a14:imgEffect>
                    <a14:imgEffect>
                      <a14:brightnessContrast bright="17000" contrast="94000"/>
                    </a14:imgEffect>
                  </a14:imgLayer>
                </a14:imgProps>
              </a:ext>
            </a:extLst>
          </a:blip>
          <a:srcRect l="23139" t="14300" r="39494" b="32512"/>
          <a:stretch/>
        </p:blipFill>
        <p:spPr>
          <a:xfrm rot="16200000">
            <a:off x="2686940" y="5212447"/>
            <a:ext cx="715518" cy="13579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FD2AE6-2AE2-61AE-730A-005F32730ED1}"/>
              </a:ext>
            </a:extLst>
          </p:cNvPr>
          <p:cNvSpPr txBox="1">
            <a:spLocks/>
          </p:cNvSpPr>
          <p:nvPr/>
        </p:nvSpPr>
        <p:spPr>
          <a:xfrm>
            <a:off x="-1845962" y="2514794"/>
            <a:ext cx="683707" cy="612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noFill/>
                  <a:prstDash val="solid"/>
                </a:ln>
                <a:gradFill>
                  <a:gsLst>
                    <a:gs pos="11000">
                      <a:srgbClr val="CF5023"/>
                    </a:gs>
                    <a:gs pos="54000">
                      <a:srgbClr val="FF6B2E"/>
                    </a:gs>
                    <a:gs pos="100000">
                      <a:srgbClr val="FF5B20">
                        <a:tint val="44500"/>
                        <a:satMod val="160000"/>
                      </a:srgbClr>
                    </a:gs>
                  </a:gsLst>
                  <a:lin ang="0" scaled="1"/>
                </a:gradFill>
                <a:effectLst/>
                <a:uLnTx/>
                <a:uFillTx/>
                <a:latin typeface="Raleway Medium" pitchFamily="2" charset="77"/>
                <a:ea typeface="+mj-ea"/>
                <a:cs typeface="Arial" panose="020B0604020202020204" pitchFamily="34" charset="0"/>
              </a:rPr>
              <a:t>3</a:t>
            </a:r>
            <a:r>
              <a:rPr kumimoji="0" lang="en-US" sz="2800" b="1" i="1" u="none" strike="noStrike" kern="1200" cap="none" spc="0" normalizeH="0" baseline="0" noProof="0" dirty="0">
                <a:ln w="12700">
                  <a:noFill/>
                  <a:prstDash val="solid"/>
                </a:ln>
                <a:gradFill>
                  <a:gsLst>
                    <a:gs pos="11000">
                      <a:srgbClr val="CF5023"/>
                    </a:gs>
                    <a:gs pos="54000">
                      <a:srgbClr val="FF6B2E"/>
                    </a:gs>
                    <a:gs pos="100000">
                      <a:srgbClr val="FF5B20">
                        <a:tint val="44500"/>
                        <a:satMod val="160000"/>
                      </a:srgbClr>
                    </a:gs>
                  </a:gsLst>
                  <a:lin ang="0" scaled="1"/>
                </a:gradFill>
                <a:effectLst/>
                <a:uLnTx/>
                <a:uFillTx/>
                <a:latin typeface="Raleway Medium" pitchFamily="2" charset="77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 w="12700">
                  <a:noFill/>
                  <a:prstDash val="solid"/>
                </a:ln>
                <a:gradFill>
                  <a:gsLst>
                    <a:gs pos="11000">
                      <a:srgbClr val="CF5023"/>
                    </a:gs>
                    <a:gs pos="54000">
                      <a:srgbClr val="FF6B2E"/>
                    </a:gs>
                    <a:gs pos="100000">
                      <a:srgbClr val="FF5B20">
                        <a:tint val="44500"/>
                        <a:satMod val="160000"/>
                      </a:srgbClr>
                    </a:gs>
                  </a:gsLst>
                  <a:lin ang="0" scaled="1"/>
                </a:gradFill>
                <a:effectLst/>
                <a:uLnTx/>
                <a:uFillTx/>
                <a:latin typeface="Raleway Medium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481653-1BB8-3807-874C-2993DC373415}"/>
              </a:ext>
            </a:extLst>
          </p:cNvPr>
          <p:cNvSpPr txBox="1"/>
          <p:nvPr/>
        </p:nvSpPr>
        <p:spPr>
          <a:xfrm>
            <a:off x="531957" y="410122"/>
            <a:ext cx="6037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858C2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Digital Marketing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52121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85F46-62F7-D4A9-F8B1-F617C7AB525F}"/>
              </a:ext>
            </a:extLst>
          </p:cNvPr>
          <p:cNvSpPr txBox="1"/>
          <p:nvPr/>
        </p:nvSpPr>
        <p:spPr>
          <a:xfrm>
            <a:off x="3102538" y="380803"/>
            <a:ext cx="3347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B3F1A"/>
                    </a:gs>
                    <a:gs pos="56000">
                      <a:srgbClr val="F3662C"/>
                    </a:gs>
                    <a:gs pos="100000">
                      <a:srgbClr val="FF924F"/>
                    </a:gs>
                  </a:gsLst>
                  <a:lin ang="0" scaled="1"/>
                </a:gra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Power Pack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F0E891-6A69-1BF1-62E7-E7C4D4EED346}"/>
              </a:ext>
            </a:extLst>
          </p:cNvPr>
          <p:cNvSpPr/>
          <p:nvPr/>
        </p:nvSpPr>
        <p:spPr>
          <a:xfrm>
            <a:off x="7436846" y="765817"/>
            <a:ext cx="4575093" cy="3719868"/>
          </a:xfrm>
          <a:prstGeom prst="rect">
            <a:avLst/>
          </a:prstGeom>
          <a:solidFill>
            <a:srgbClr val="D9F1F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0" dirty="0">
                <a:solidFill>
                  <a:srgbClr val="304158"/>
                </a:solidFill>
                <a:latin typeface="Raleway" pitchFamily="2" charset="77"/>
              </a:rPr>
              <a:t>The </a:t>
            </a:r>
            <a:r>
              <a:rPr lang="en-US" sz="1400" dirty="0">
                <a:solidFill>
                  <a:srgbClr val="FF5B1E"/>
                </a:solidFill>
                <a:latin typeface="Raleway" pitchFamily="2" charset="77"/>
              </a:rPr>
              <a:t>ATP </a:t>
            </a:r>
            <a:r>
              <a:rPr lang="en-US" sz="1400" dirty="0">
                <a:solidFill>
                  <a:srgbClr val="304158"/>
                </a:solidFill>
                <a:latin typeface="Raleway" pitchFamily="2" charset="77"/>
              </a:rPr>
              <a:t>model stands </a:t>
            </a:r>
            <a:r>
              <a:rPr lang="en-US" sz="1400" b="0" dirty="0">
                <a:solidFill>
                  <a:srgbClr val="304158"/>
                </a:solidFill>
                <a:latin typeface="Raleway" pitchFamily="2" charset="77"/>
              </a:rPr>
              <a:t>for: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dirty="0">
              <a:solidFill>
                <a:srgbClr val="304158"/>
              </a:solidFill>
              <a:latin typeface="Raleway" pitchFamily="2" charset="77"/>
            </a:endParaRPr>
          </a:p>
          <a:p>
            <a:pPr marL="290513" lvl="1" indent="-61913"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Raleway Black" pitchFamily="2" charset="77"/>
              </a:rPr>
              <a:t>A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 Black" pitchFamily="2" charset="77"/>
                <a:ea typeface="+mj-ea"/>
                <a:cs typeface="Arial" panose="020B0604020202020204" pitchFamily="34" charset="0"/>
              </a:rPr>
              <a:t>udience </a:t>
            </a:r>
          </a:p>
          <a:p>
            <a:pPr marL="290513" lvl="1" indent="-61913"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Raleway Black" pitchFamily="2" charset="77"/>
              </a:rPr>
              <a:t>T</a:t>
            </a:r>
            <a:r>
              <a:rPr lang="en-US" sz="1400" b="1" dirty="0" err="1">
                <a:solidFill>
                  <a:srgbClr val="304158"/>
                </a:solidFill>
                <a:latin typeface="Raleway Black" pitchFamily="2" charset="77"/>
              </a:rPr>
              <a:t>roubles</a:t>
            </a:r>
            <a:r>
              <a:rPr lang="en-US" sz="1400" b="1" dirty="0">
                <a:solidFill>
                  <a:srgbClr val="304158"/>
                </a:solidFill>
                <a:latin typeface="Raleway Black" pitchFamily="2" charset="77"/>
              </a:rPr>
              <a:t> </a:t>
            </a:r>
            <a:r>
              <a:rPr lang="en-US" sz="1100" dirty="0">
                <a:solidFill>
                  <a:srgbClr val="304158"/>
                </a:solidFill>
                <a:latin typeface="Raleway" pitchFamily="2" charset="77"/>
              </a:rPr>
              <a:t>(what troubles your customer)</a:t>
            </a:r>
          </a:p>
          <a:p>
            <a:pPr marL="290513" lvl="1" indent="-61913"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Raleway Black" pitchFamily="2" charset="77"/>
                <a:ea typeface="+mj-ea"/>
                <a:cs typeface="Arial" panose="020B0604020202020204" pitchFamily="34" charset="0"/>
              </a:rPr>
              <a:t>P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 Black" pitchFamily="2" charset="77"/>
                <a:ea typeface="+mj-ea"/>
                <a:cs typeface="Arial" panose="020B0604020202020204" pitchFamily="34" charset="0"/>
              </a:rPr>
              <a:t>lace </a:t>
            </a:r>
            <a:r>
              <a:rPr lang="en-US" sz="1100" dirty="0">
                <a:solidFill>
                  <a:srgbClr val="304158"/>
                </a:solidFill>
                <a:latin typeface="Raleway" pitchFamily="2" charset="77"/>
              </a:rPr>
              <a:t>(where they are in their journey) </a:t>
            </a:r>
          </a:p>
          <a:p>
            <a:pPr marL="290513" lvl="1" indent="-61913">
              <a:defRPr/>
            </a:pPr>
            <a:r>
              <a:rPr lang="en-US" sz="1400" b="1" dirty="0">
                <a:solidFill>
                  <a:srgbClr val="FF5B1E"/>
                </a:solidFill>
                <a:latin typeface="Raleway Black" pitchFamily="2" charset="77"/>
                <a:ea typeface="+mj-ea"/>
                <a:cs typeface="Arial" panose="020B0604020202020204" pitchFamily="34" charset="0"/>
              </a:rPr>
              <a:t>P</a:t>
            </a:r>
            <a:r>
              <a:rPr lang="en-US" sz="1400" b="1" dirty="0">
                <a:solidFill>
                  <a:srgbClr val="304158"/>
                </a:solidFill>
                <a:latin typeface="Raleway Black" pitchFamily="2" charset="77"/>
                <a:ea typeface="+mj-ea"/>
                <a:cs typeface="Arial" panose="020B0604020202020204" pitchFamily="34" charset="0"/>
              </a:rPr>
              <a:t>ositioning </a:t>
            </a:r>
          </a:p>
          <a:p>
            <a:pPr marL="290513" lvl="1" indent="-61913"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FF5B1E"/>
                </a:solidFill>
                <a:effectLst/>
                <a:uLnTx/>
                <a:uFillTx/>
                <a:latin typeface="Raleway Black" pitchFamily="2" charset="77"/>
                <a:ea typeface="+mj-ea"/>
                <a:cs typeface="Arial" panose="020B0604020202020204" pitchFamily="34" charset="0"/>
              </a:rPr>
              <a:t>P</a:t>
            </a: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 Black" pitchFamily="2" charset="77"/>
                <a:ea typeface="+mj-ea"/>
                <a:cs typeface="Arial" panose="020B0604020202020204" pitchFamily="34" charset="0"/>
              </a:rPr>
              <a:t>romotion</a:t>
            </a: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400" noProof="0" dirty="0">
              <a:solidFill>
                <a:srgbClr val="304158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By getting these all on a page together, we can build a digital marketing strategy to attract your ideal customer.  </a:t>
            </a: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400" dirty="0">
              <a:solidFill>
                <a:srgbClr val="304158"/>
              </a:solidFill>
              <a:highlight>
                <a:srgbClr val="FFFF00"/>
              </a:highlight>
              <a:latin typeface="Raleway" pitchFamily="2" charset="77"/>
              <a:ea typeface="+mj-ea"/>
              <a:cs typeface="Arial" panose="020B0604020202020204" pitchFamily="34" charset="0"/>
            </a:endParaRP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400" b="1" dirty="0">
                <a:solidFill>
                  <a:srgbClr val="FF5B1E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This deck gives you the five key components of the ATP framework, plus a bonus KPI tracker.</a:t>
            </a:r>
            <a:r>
              <a:rPr lang="en-US" sz="1400" dirty="0">
                <a:solidFill>
                  <a:srgbClr val="304158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  Strategy Kiln is happy to do this process for you.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7F2EB-5522-BBB9-AE2B-5CA58DBFB3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810" y="4658783"/>
            <a:ext cx="2579584" cy="1451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EE6ACF-2DAE-8226-FEE8-4B887269F723}"/>
              </a:ext>
            </a:extLst>
          </p:cNvPr>
          <p:cNvSpPr txBox="1"/>
          <p:nvPr/>
        </p:nvSpPr>
        <p:spPr>
          <a:xfrm>
            <a:off x="7436847" y="4960267"/>
            <a:ext cx="153983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Putting it all together: 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A Complete Digital Strategy on One Page using ATP </a:t>
            </a:r>
          </a:p>
          <a:p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304158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(see slide 17)</a:t>
            </a:r>
            <a:endParaRPr lang="en-US" sz="11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EA17C-7640-C289-1B16-8FD81125D6D7}"/>
              </a:ext>
            </a:extLst>
          </p:cNvPr>
          <p:cNvSpPr txBox="1"/>
          <p:nvPr/>
        </p:nvSpPr>
        <p:spPr>
          <a:xfrm>
            <a:off x="4379014" y="5080023"/>
            <a:ext cx="2810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Raleway Light" pitchFamily="2" charset="77"/>
                <a:hlinkClick r:id="rId8"/>
              </a:rPr>
              <a:t>https://</a:t>
            </a:r>
            <a:r>
              <a:rPr lang="en-US" sz="1200" dirty="0" err="1">
                <a:latin typeface="Raleway Light" pitchFamily="2" charset="77"/>
                <a:hlinkClick r:id="rId8"/>
              </a:rPr>
              <a:t>calendly.com</a:t>
            </a:r>
            <a:r>
              <a:rPr lang="en-US" sz="1200" dirty="0">
                <a:latin typeface="Raleway Light" pitchFamily="2" charset="77"/>
                <a:hlinkClick r:id="rId8"/>
              </a:rPr>
              <a:t>/</a:t>
            </a:r>
            <a:r>
              <a:rPr lang="en-US" sz="1200" dirty="0" err="1">
                <a:latin typeface="Raleway Light" pitchFamily="2" charset="77"/>
                <a:hlinkClick r:id="rId8"/>
              </a:rPr>
              <a:t>adamcfischer</a:t>
            </a:r>
            <a:r>
              <a:rPr lang="en-US" sz="1200" dirty="0">
                <a:latin typeface="Raleway Light" pitchFamily="2" charset="77"/>
                <a:hlinkClick r:id="rId8"/>
              </a:rPr>
              <a:t>/conversation-with-</a:t>
            </a:r>
            <a:r>
              <a:rPr lang="en-US" sz="1200" dirty="0" err="1">
                <a:latin typeface="Raleway Light" pitchFamily="2" charset="77"/>
                <a:hlinkClick r:id="rId8"/>
              </a:rPr>
              <a:t>adam</a:t>
            </a:r>
            <a:endParaRPr lang="en-US" sz="1200" dirty="0">
              <a:latin typeface="Raleway 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58E70-8FF6-390B-0C1E-AB6AD72AD933}"/>
              </a:ext>
            </a:extLst>
          </p:cNvPr>
          <p:cNvSpPr txBox="1"/>
          <p:nvPr/>
        </p:nvSpPr>
        <p:spPr>
          <a:xfrm>
            <a:off x="4379014" y="4835245"/>
            <a:ext cx="6115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5B1E"/>
                </a:solidFill>
                <a:latin typeface="Raleway" pitchFamily="2" charset="77"/>
              </a:rPr>
              <a:t>Book Time Via Calendly:  </a:t>
            </a:r>
          </a:p>
        </p:txBody>
      </p:sp>
    </p:spTree>
    <p:extLst>
      <p:ext uri="{BB962C8B-B14F-4D97-AF65-F5344CB8AC3E}">
        <p14:creationId xmlns:p14="http://schemas.microsoft.com/office/powerpoint/2010/main" val="176478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8">
            <a:extLst>
              <a:ext uri="{FF2B5EF4-FFF2-40B4-BE49-F238E27FC236}">
                <a16:creationId xmlns:a16="http://schemas.microsoft.com/office/drawing/2014/main" id="{16BE60B2-D1B5-F395-4786-6E71249253FB}"/>
              </a:ext>
            </a:extLst>
          </p:cNvPr>
          <p:cNvSpPr txBox="1"/>
          <p:nvPr/>
        </p:nvSpPr>
        <p:spPr>
          <a:xfrm>
            <a:off x="244549" y="6730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F217-C4B0-5B8C-AA9E-1602A8CF4579}"/>
              </a:ext>
            </a:extLst>
          </p:cNvPr>
          <p:cNvSpPr txBox="1"/>
          <p:nvPr/>
        </p:nvSpPr>
        <p:spPr>
          <a:xfrm>
            <a:off x="3061914" y="1306854"/>
            <a:ext cx="3285856" cy="1323439"/>
          </a:xfrm>
          <a:prstGeom prst="rect">
            <a:avLst/>
          </a:prstGeom>
          <a:solidFill>
            <a:srgbClr val="FB652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Dedicated campaigns and optimizations based on high intent keywords people are searching for like “custom home builder” ”architects near me”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77C292-17C8-E408-68FE-816F90C3B421}"/>
              </a:ext>
            </a:extLst>
          </p:cNvPr>
          <p:cNvSpPr txBox="1">
            <a:spLocks/>
          </p:cNvSpPr>
          <p:nvPr/>
        </p:nvSpPr>
        <p:spPr>
          <a:xfrm>
            <a:off x="244548" y="426464"/>
            <a:ext cx="11808115" cy="8604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Arial" panose="020B0604020202020204" pitchFamily="34" charset="0"/>
              </a:rPr>
              <a:t>Quick Look:  Strategy Kiln Paid Search Results for a Custom Home Builder via Google Ads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Avenir" panose="02000503020000020003" pitchFamily="2" charset="0"/>
                <a:ea typeface="+mj-ea"/>
                <a:cs typeface="Arial" panose="020B0604020202020204" pitchFamily="34" charset="0"/>
              </a:rPr>
              <a:t>Google Paid Search is a great lead gen channel to capture relevant traffic. </a:t>
            </a:r>
            <a:r>
              <a:rPr lang="en-US" sz="1700" b="0" dirty="0">
                <a:solidFill>
                  <a:srgbClr val="425257"/>
                </a:solidFill>
                <a:latin typeface="Avenir" panose="02000503020000020003" pitchFamily="2" charset="0"/>
              </a:rPr>
              <a:t>T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Avenir" panose="02000503020000020003" pitchFamily="2" charset="0"/>
                <a:ea typeface="+mj-ea"/>
                <a:cs typeface="Arial" panose="020B0604020202020204" pitchFamily="34" charset="0"/>
              </a:rPr>
              <a:t>est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Avenir" panose="02000503020000020003" pitchFamily="2" charset="0"/>
                <a:ea typeface="+mj-ea"/>
                <a:cs typeface="Arial" panose="020B0604020202020204" pitchFamily="34" charset="0"/>
              </a:rPr>
              <a:t> it quickly with a high intent audience and see results within weeks. 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25257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Arial" panose="020B060402020202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25257"/>
              </a:solidFill>
              <a:effectLst/>
              <a:uLnTx/>
              <a:uFillTx/>
              <a:latin typeface="Avenir" panose="02000503020000020003" pitchFamily="2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16E12-8F23-C476-37A9-728D17FF7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23"/>
          <a:stretch/>
        </p:blipFill>
        <p:spPr>
          <a:xfrm>
            <a:off x="413293" y="1184875"/>
            <a:ext cx="2356388" cy="1041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2AFA96-0A57-2B98-EB9D-BF72028DD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93" y="2181658"/>
            <a:ext cx="24257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00D143-3DD9-9635-C039-B91890DE3F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57"/>
          <a:stretch/>
        </p:blipFill>
        <p:spPr>
          <a:xfrm>
            <a:off x="228562" y="2664258"/>
            <a:ext cx="11718890" cy="32567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227C4E-AA92-E069-2757-E81DA8DFC72B}"/>
              </a:ext>
            </a:extLst>
          </p:cNvPr>
          <p:cNvSpPr txBox="1"/>
          <p:nvPr/>
        </p:nvSpPr>
        <p:spPr>
          <a:xfrm>
            <a:off x="6640003" y="1320854"/>
            <a:ext cx="3285856" cy="584775"/>
          </a:xfrm>
          <a:prstGeom prst="rect">
            <a:avLst/>
          </a:prstGeom>
          <a:solidFill>
            <a:srgbClr val="FB6526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kern="0">
                <a:solidFill>
                  <a:schemeClr val="bg1"/>
                </a:solidFill>
                <a:latin typeface="Avenir Heavy" panose="02000503020000020003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Multiple leads for custom home builds over $1MM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3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4FC8-6C5F-4B44-AACA-C352C43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2"/>
                </a:solidFill>
                <a:latin typeface="Trade Gothic Next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EB16-1872-E441-BBEA-3540C6FE8B16}"/>
              </a:ext>
            </a:extLst>
          </p:cNvPr>
          <p:cNvSpPr txBox="1">
            <a:spLocks/>
          </p:cNvSpPr>
          <p:nvPr/>
        </p:nvSpPr>
        <p:spPr>
          <a:xfrm>
            <a:off x="-1" y="-19665"/>
            <a:ext cx="12192000" cy="6897329"/>
          </a:xfrm>
          <a:prstGeom prst="rect">
            <a:avLst/>
          </a:prstGeom>
          <a:gradFill flip="none" rotWithShape="1">
            <a:gsLst>
              <a:gs pos="19000">
                <a:srgbClr val="CC4720"/>
              </a:gs>
              <a:gs pos="54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8F3952-F762-B642-906C-FDFBDBAA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71" y="4759991"/>
            <a:ext cx="10043456" cy="8604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Audience &amp; Customer Personas</a:t>
            </a: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  <a:t>We provide an analysis of your aud</a:t>
            </a:r>
            <a: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  <a:t>ience and produce customer personas with demographics, psychographics, and behavioral data in a simple visual with </a:t>
            </a:r>
            <a:b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</a:br>
            <a: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  <a:t>actionable insights  </a:t>
            </a:r>
            <a:b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b="0" dirty="0">
                <a:solidFill>
                  <a:srgbClr val="FCFCFC"/>
                </a:solidFill>
                <a:latin typeface="Raleway Medium" pitchFamily="2" charset="77"/>
              </a:rPr>
            </a:br>
            <a:endParaRPr lang="en-US" sz="4000" b="0" dirty="0">
              <a:solidFill>
                <a:srgbClr val="FCFCFC"/>
              </a:solidFill>
              <a:latin typeface="Raleway Medium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9C1D82-6F9D-43C7-255B-DA44BCC9CFA7}"/>
              </a:ext>
            </a:extLst>
          </p:cNvPr>
          <p:cNvSpPr/>
          <p:nvPr/>
        </p:nvSpPr>
        <p:spPr>
          <a:xfrm>
            <a:off x="5780689" y="643110"/>
            <a:ext cx="630621" cy="609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600" b="1" dirty="0">
                <a:solidFill>
                  <a:srgbClr val="FCFCFC"/>
                </a:solidFill>
                <a:latin typeface="Avenir Black" panose="02000503020000020003" pitchFamily="2" charset="0"/>
              </a:rPr>
              <a:t>1</a:t>
            </a:r>
            <a:endParaRPr lang="en-US" sz="3600" b="1" dirty="0"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2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0AB0F094-BC13-5F48-8913-DAE0962BF8CF}"/>
              </a:ext>
            </a:extLst>
          </p:cNvPr>
          <p:cNvSpPr txBox="1">
            <a:spLocks/>
          </p:cNvSpPr>
          <p:nvPr/>
        </p:nvSpPr>
        <p:spPr>
          <a:xfrm>
            <a:off x="-1914998" y="7074790"/>
            <a:ext cx="5392084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A7178"/>
              </a:solidFill>
              <a:effectLst/>
              <a:uLnTx/>
              <a:uFillTx/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9162BAB8-F312-3542-B817-304B8A186D32}"/>
              </a:ext>
            </a:extLst>
          </p:cNvPr>
          <p:cNvSpPr/>
          <p:nvPr/>
        </p:nvSpPr>
        <p:spPr>
          <a:xfrm flipH="1">
            <a:off x="-7" y="6115050"/>
            <a:ext cx="12191999" cy="775096"/>
          </a:xfrm>
          <a:prstGeom prst="rtTriangle">
            <a:avLst/>
          </a:prstGeom>
          <a:gradFill flip="none" rotWithShape="1">
            <a:gsLst>
              <a:gs pos="11000">
                <a:srgbClr val="CC4720"/>
              </a:gs>
              <a:gs pos="73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7CA8209-8CCB-9748-A11C-5B6D26C1E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r="61319"/>
          <a:stretch/>
        </p:blipFill>
        <p:spPr>
          <a:xfrm>
            <a:off x="11565632" y="6311682"/>
            <a:ext cx="536448" cy="5707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1AB549-7553-2BFA-5DF0-7F5DC1AF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604" y="-89649"/>
            <a:ext cx="6511916" cy="8604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425257"/>
                </a:solidFill>
                <a:latin typeface="Avenir Heavy" panose="02000503020000020003" pitchFamily="2" charset="0"/>
                <a:ea typeface="+mn-ea"/>
                <a:cs typeface="+mn-cs"/>
              </a:rPr>
              <a:t>Target Customer Persona:  B2C Home Buyer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9C6742-7AD4-AD98-E17B-DF5B1F22E7FD}"/>
              </a:ext>
            </a:extLst>
          </p:cNvPr>
          <p:cNvCxnSpPr>
            <a:cxnSpLocks/>
          </p:cNvCxnSpPr>
          <p:nvPr/>
        </p:nvCxnSpPr>
        <p:spPr>
          <a:xfrm>
            <a:off x="4064000" y="4112365"/>
            <a:ext cx="8128000" cy="0"/>
          </a:xfrm>
          <a:prstGeom prst="line">
            <a:avLst/>
          </a:prstGeom>
          <a:noFill/>
          <a:ln w="38100" cap="flat" cmpd="sng" algn="ctr">
            <a:solidFill>
              <a:srgbClr val="495A60"/>
            </a:solidFill>
            <a:prstDash val="solid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BFE76E-B39E-8285-606F-F46FB5F8890F}"/>
              </a:ext>
            </a:extLst>
          </p:cNvPr>
          <p:cNvSpPr txBox="1"/>
          <p:nvPr/>
        </p:nvSpPr>
        <p:spPr>
          <a:xfrm>
            <a:off x="4013200" y="724387"/>
            <a:ext cx="26102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GOALS &amp; OBJECTIVES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Return on investment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Lifestyle enhancement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B0731-3E03-6214-ACF9-FCFA1C4C9344}"/>
              </a:ext>
            </a:extLst>
          </p:cNvPr>
          <p:cNvSpPr txBox="1"/>
          <p:nvPr/>
        </p:nvSpPr>
        <p:spPr>
          <a:xfrm>
            <a:off x="6623482" y="711549"/>
            <a:ext cx="230505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NEEDS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Personalization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Smart home integration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495A60"/>
                </a:solidFill>
                <a:latin typeface="Avenir Book" panose="02000503020000020003" pitchFamily="2" charset="0"/>
              </a:rPr>
              <a:t>Prime location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92DC-D605-3212-94EC-8ECB7C0DF31F}"/>
              </a:ext>
            </a:extLst>
          </p:cNvPr>
          <p:cNvSpPr txBox="1"/>
          <p:nvPr/>
        </p:nvSpPr>
        <p:spPr>
          <a:xfrm>
            <a:off x="8819562" y="723736"/>
            <a:ext cx="36459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MOTIVATIONS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Fulfillment of aspirations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Status and prestige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EDC75-3264-9773-E313-A7ED05669F8C}"/>
              </a:ext>
            </a:extLst>
          </p:cNvPr>
          <p:cNvSpPr txBox="1"/>
          <p:nvPr/>
        </p:nvSpPr>
        <p:spPr>
          <a:xfrm>
            <a:off x="7697894" y="2352181"/>
            <a:ext cx="2305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PERSONALITY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F6B71A-FD5D-076A-0B48-00E44CC6498B}"/>
              </a:ext>
            </a:extLst>
          </p:cNvPr>
          <p:cNvSpPr/>
          <p:nvPr/>
        </p:nvSpPr>
        <p:spPr>
          <a:xfrm>
            <a:off x="-15" y="2173843"/>
            <a:ext cx="3477101" cy="4430148"/>
          </a:xfrm>
          <a:prstGeom prst="rect">
            <a:avLst/>
          </a:prstGeom>
          <a:solidFill>
            <a:srgbClr val="D9F1F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C08B8E-196D-C81D-9E76-FFEEF22BDA48}"/>
              </a:ext>
            </a:extLst>
          </p:cNvPr>
          <p:cNvSpPr txBox="1"/>
          <p:nvPr/>
        </p:nvSpPr>
        <p:spPr>
          <a:xfrm>
            <a:off x="174050" y="2459128"/>
            <a:ext cx="312897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Chloe &amp; Steve Johnson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AGE: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 	    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35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STATUS:		Married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OCCUPATION:	Business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CHILDREN:		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LOCATION:		Falmouth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INCOME:  		$500k+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Where do they conduct research?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Houzz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  <a:sym typeface="Avenir"/>
              </a:rPr>
              <a:t>Pinterest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  <a:sym typeface="Avenir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  <a:sym typeface="Avenir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70F8DE-FDBD-5C83-8A29-14760527069A}"/>
              </a:ext>
            </a:extLst>
          </p:cNvPr>
          <p:cNvCxnSpPr>
            <a:cxnSpLocks/>
          </p:cNvCxnSpPr>
          <p:nvPr/>
        </p:nvCxnSpPr>
        <p:spPr>
          <a:xfrm flipV="1">
            <a:off x="4064000" y="582247"/>
            <a:ext cx="8116637" cy="2173"/>
          </a:xfrm>
          <a:prstGeom prst="line">
            <a:avLst/>
          </a:prstGeom>
          <a:noFill/>
          <a:ln w="38100" cap="flat" cmpd="sng" algn="ctr">
            <a:solidFill>
              <a:srgbClr val="495A60"/>
            </a:solidFill>
            <a:prstDash val="solid"/>
            <a:miter lim="800000"/>
          </a:ln>
          <a:effectLst/>
        </p:spPr>
      </p:cxnSp>
      <p:pic>
        <p:nvPicPr>
          <p:cNvPr id="14338" name="Picture 2" descr="How families live in Germany: facts at a glance">
            <a:extLst>
              <a:ext uri="{FF2B5EF4-FFF2-40B4-BE49-F238E27FC236}">
                <a16:creationId xmlns:a16="http://schemas.microsoft.com/office/drawing/2014/main" id="{456385A3-FA46-0A0B-F599-70B0C7FCA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" y="0"/>
            <a:ext cx="3477086" cy="23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DA1E8C-3EF7-F7B5-3DFB-DB94690CFFF1}"/>
              </a:ext>
            </a:extLst>
          </p:cNvPr>
          <p:cNvSpPr txBox="1"/>
          <p:nvPr/>
        </p:nvSpPr>
        <p:spPr>
          <a:xfrm>
            <a:off x="4013199" y="1741584"/>
            <a:ext cx="25344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PAIN POINTS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Don’t know where to start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Cost and budget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Construction delays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495A60"/>
                </a:solidFill>
                <a:latin typeface="Avenir Book" panose="02000503020000020003" pitchFamily="2" charset="0"/>
              </a:rPr>
              <a:t>Partners who overpromise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7FED85-B5E6-5D99-F673-18E7261FD2B1}"/>
              </a:ext>
            </a:extLst>
          </p:cNvPr>
          <p:cNvSpPr txBox="1"/>
          <p:nvPr/>
        </p:nvSpPr>
        <p:spPr>
          <a:xfrm>
            <a:off x="3990964" y="2944819"/>
            <a:ext cx="292835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OBJECTIONS TO MOVING FORWARD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Time and commitment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Want the cheapest initial price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Heavy" panose="02000503020000020003" pitchFamily="2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3A44E3-13B6-3475-AE5A-4C111ED61230}"/>
              </a:ext>
            </a:extLst>
          </p:cNvPr>
          <p:cNvSpPr/>
          <p:nvPr/>
        </p:nvSpPr>
        <p:spPr>
          <a:xfrm>
            <a:off x="9199680" y="2646630"/>
            <a:ext cx="2365951" cy="179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B516B2-E3CA-160E-F7FC-3A2CC4DE2255}"/>
              </a:ext>
            </a:extLst>
          </p:cNvPr>
          <p:cNvSpPr txBox="1"/>
          <p:nvPr/>
        </p:nvSpPr>
        <p:spPr>
          <a:xfrm>
            <a:off x="7712876" y="2587971"/>
            <a:ext cx="1124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Confidence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A6CD27-28F1-176B-3BC0-E1847CA249FB}"/>
              </a:ext>
            </a:extLst>
          </p:cNvPr>
          <p:cNvSpPr/>
          <p:nvPr/>
        </p:nvSpPr>
        <p:spPr>
          <a:xfrm>
            <a:off x="9199682" y="2915095"/>
            <a:ext cx="2365950" cy="179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0FEBDC-3D51-1FF2-2C1A-53C8155F8426}"/>
              </a:ext>
            </a:extLst>
          </p:cNvPr>
          <p:cNvSpPr/>
          <p:nvPr/>
        </p:nvSpPr>
        <p:spPr>
          <a:xfrm>
            <a:off x="9199682" y="2924741"/>
            <a:ext cx="885250" cy="162511"/>
          </a:xfrm>
          <a:prstGeom prst="rect">
            <a:avLst/>
          </a:prstGeom>
          <a:solidFill>
            <a:srgbClr val="5A7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EBFE06-7C8E-2C44-CE0A-71B1E0DE8B6F}"/>
              </a:ext>
            </a:extLst>
          </p:cNvPr>
          <p:cNvSpPr txBox="1"/>
          <p:nvPr/>
        </p:nvSpPr>
        <p:spPr>
          <a:xfrm>
            <a:off x="7718981" y="2854744"/>
            <a:ext cx="1124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Flexibility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9F958A-35B3-F6E4-0F4B-4A67538B4EEC}"/>
              </a:ext>
            </a:extLst>
          </p:cNvPr>
          <p:cNvSpPr/>
          <p:nvPr/>
        </p:nvSpPr>
        <p:spPr>
          <a:xfrm>
            <a:off x="9199680" y="3183561"/>
            <a:ext cx="2365950" cy="179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E7CF08-F5EF-4D9D-4FDA-7B13FA7A025F}"/>
              </a:ext>
            </a:extLst>
          </p:cNvPr>
          <p:cNvSpPr/>
          <p:nvPr/>
        </p:nvSpPr>
        <p:spPr>
          <a:xfrm>
            <a:off x="9199682" y="2660497"/>
            <a:ext cx="885250" cy="162511"/>
          </a:xfrm>
          <a:prstGeom prst="rect">
            <a:avLst/>
          </a:prstGeom>
          <a:solidFill>
            <a:srgbClr val="5A7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DE10647-2A47-C1C9-CB3C-54EFA72B70C4}"/>
              </a:ext>
            </a:extLst>
          </p:cNvPr>
          <p:cNvSpPr/>
          <p:nvPr/>
        </p:nvSpPr>
        <p:spPr>
          <a:xfrm>
            <a:off x="9199681" y="3192828"/>
            <a:ext cx="1701800" cy="160973"/>
          </a:xfrm>
          <a:prstGeom prst="rect">
            <a:avLst/>
          </a:prstGeom>
          <a:solidFill>
            <a:srgbClr val="5A7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37A5E3-F525-A12B-0447-0406D5610217}"/>
              </a:ext>
            </a:extLst>
          </p:cNvPr>
          <p:cNvSpPr txBox="1"/>
          <p:nvPr/>
        </p:nvSpPr>
        <p:spPr>
          <a:xfrm>
            <a:off x="7718981" y="3136267"/>
            <a:ext cx="1124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Urgency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899234-7ECE-9788-5F10-9D1C1AB3BE9C}"/>
              </a:ext>
            </a:extLst>
          </p:cNvPr>
          <p:cNvSpPr/>
          <p:nvPr/>
        </p:nvSpPr>
        <p:spPr>
          <a:xfrm>
            <a:off x="9199679" y="3450565"/>
            <a:ext cx="2365950" cy="179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F11958-74B1-6E60-7C08-3E08F59C0405}"/>
              </a:ext>
            </a:extLst>
          </p:cNvPr>
          <p:cNvSpPr/>
          <p:nvPr/>
        </p:nvSpPr>
        <p:spPr>
          <a:xfrm>
            <a:off x="9199680" y="3459832"/>
            <a:ext cx="1701800" cy="160973"/>
          </a:xfrm>
          <a:prstGeom prst="rect">
            <a:avLst/>
          </a:prstGeom>
          <a:solidFill>
            <a:srgbClr val="5A7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98F6D2-5A38-BB31-F1C9-83FA66857F9F}"/>
              </a:ext>
            </a:extLst>
          </p:cNvPr>
          <p:cNvSpPr txBox="1"/>
          <p:nvPr/>
        </p:nvSpPr>
        <p:spPr>
          <a:xfrm>
            <a:off x="7718981" y="3415866"/>
            <a:ext cx="1124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Trust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21C663-7A86-F555-816A-601CB683F454}"/>
              </a:ext>
            </a:extLst>
          </p:cNvPr>
          <p:cNvSpPr txBox="1"/>
          <p:nvPr/>
        </p:nvSpPr>
        <p:spPr>
          <a:xfrm>
            <a:off x="3990964" y="4318979"/>
            <a:ext cx="2305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BUYING INFLUENCE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19B4058-3C83-A07D-6CAC-E3B6EB375061}"/>
              </a:ext>
            </a:extLst>
          </p:cNvPr>
          <p:cNvSpPr/>
          <p:nvPr/>
        </p:nvSpPr>
        <p:spPr>
          <a:xfrm>
            <a:off x="5518150" y="4713538"/>
            <a:ext cx="2365951" cy="179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4C64C6-6FCE-F04E-2C32-FBB222BD1A81}"/>
              </a:ext>
            </a:extLst>
          </p:cNvPr>
          <p:cNvSpPr txBox="1"/>
          <p:nvPr/>
        </p:nvSpPr>
        <p:spPr>
          <a:xfrm>
            <a:off x="4031346" y="4644246"/>
            <a:ext cx="1124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Online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8BD938-8ED2-63FA-11BF-381D53F231AE}"/>
              </a:ext>
            </a:extLst>
          </p:cNvPr>
          <p:cNvSpPr/>
          <p:nvPr/>
        </p:nvSpPr>
        <p:spPr>
          <a:xfrm>
            <a:off x="5518152" y="4971370"/>
            <a:ext cx="2365950" cy="179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C5F442-D49C-6F0E-7E34-2B5D7C2A3FF8}"/>
              </a:ext>
            </a:extLst>
          </p:cNvPr>
          <p:cNvSpPr/>
          <p:nvPr/>
        </p:nvSpPr>
        <p:spPr>
          <a:xfrm>
            <a:off x="5518152" y="4981016"/>
            <a:ext cx="885250" cy="162511"/>
          </a:xfrm>
          <a:prstGeom prst="rect">
            <a:avLst/>
          </a:prstGeom>
          <a:solidFill>
            <a:srgbClr val="5A7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F25CEE-11A5-1795-8058-756CFECE28C6}"/>
              </a:ext>
            </a:extLst>
          </p:cNvPr>
          <p:cNvSpPr txBox="1"/>
          <p:nvPr/>
        </p:nvSpPr>
        <p:spPr>
          <a:xfrm>
            <a:off x="4037451" y="4911019"/>
            <a:ext cx="13066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Word of Mouth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A94EFF-D259-18B5-0C75-758FDA8E952F}"/>
              </a:ext>
            </a:extLst>
          </p:cNvPr>
          <p:cNvSpPr/>
          <p:nvPr/>
        </p:nvSpPr>
        <p:spPr>
          <a:xfrm>
            <a:off x="5518150" y="5239836"/>
            <a:ext cx="2365950" cy="179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528E83-3DFB-6929-A849-B892B8A24D22}"/>
              </a:ext>
            </a:extLst>
          </p:cNvPr>
          <p:cNvSpPr/>
          <p:nvPr/>
        </p:nvSpPr>
        <p:spPr>
          <a:xfrm>
            <a:off x="5518152" y="4716772"/>
            <a:ext cx="885250" cy="162511"/>
          </a:xfrm>
          <a:prstGeom prst="rect">
            <a:avLst/>
          </a:prstGeom>
          <a:solidFill>
            <a:srgbClr val="5A7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89B97A-AA2E-6081-4159-883D22F1169A}"/>
              </a:ext>
            </a:extLst>
          </p:cNvPr>
          <p:cNvSpPr/>
          <p:nvPr/>
        </p:nvSpPr>
        <p:spPr>
          <a:xfrm>
            <a:off x="5518151" y="5249103"/>
            <a:ext cx="1701800" cy="160973"/>
          </a:xfrm>
          <a:prstGeom prst="rect">
            <a:avLst/>
          </a:prstGeom>
          <a:solidFill>
            <a:srgbClr val="5A7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B21765-FDBE-EBDE-2B19-7A2F4B228BA6}"/>
              </a:ext>
            </a:extLst>
          </p:cNvPr>
          <p:cNvSpPr txBox="1"/>
          <p:nvPr/>
        </p:nvSpPr>
        <p:spPr>
          <a:xfrm>
            <a:off x="4037451" y="5192542"/>
            <a:ext cx="1124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Architect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3680D7-9217-8BB3-40D8-B051C7C64032}"/>
              </a:ext>
            </a:extLst>
          </p:cNvPr>
          <p:cNvSpPr/>
          <p:nvPr/>
        </p:nvSpPr>
        <p:spPr>
          <a:xfrm>
            <a:off x="5518149" y="5506840"/>
            <a:ext cx="2365950" cy="1792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5BEF07-D5C5-2B8F-1652-CA95E6300D13}"/>
              </a:ext>
            </a:extLst>
          </p:cNvPr>
          <p:cNvSpPr/>
          <p:nvPr/>
        </p:nvSpPr>
        <p:spPr>
          <a:xfrm>
            <a:off x="5518150" y="5516107"/>
            <a:ext cx="1701800" cy="160973"/>
          </a:xfrm>
          <a:prstGeom prst="rect">
            <a:avLst/>
          </a:prstGeom>
          <a:solidFill>
            <a:srgbClr val="5A71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54327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D87FC3-FCB5-DE6C-16A2-44E7A0152C94}"/>
              </a:ext>
            </a:extLst>
          </p:cNvPr>
          <p:cNvSpPr txBox="1"/>
          <p:nvPr/>
        </p:nvSpPr>
        <p:spPr>
          <a:xfrm>
            <a:off x="4037451" y="5472141"/>
            <a:ext cx="1124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Realtor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947FE3-EC91-2768-1C97-F05FA7E857AB}"/>
              </a:ext>
            </a:extLst>
          </p:cNvPr>
          <p:cNvSpPr txBox="1"/>
          <p:nvPr/>
        </p:nvSpPr>
        <p:spPr>
          <a:xfrm>
            <a:off x="8058166" y="4319186"/>
            <a:ext cx="404391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Heavy" panose="02000503020000020003" pitchFamily="2" charset="0"/>
                <a:ea typeface="+mn-ea"/>
                <a:cs typeface="+mn-cs"/>
              </a:rPr>
              <a:t>KEY MOMENTS &amp; BEHAVIORS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They Research 3-5 builders, narrow it down to 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Starts out with a low number for a house, then increases significantly as the process goes 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5A6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Price must be close, but personalization and person relationships wins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95A6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391F7872-4B85-164E-8947-A66863257531}"/>
              </a:ext>
            </a:extLst>
          </p:cNvPr>
          <p:cNvSpPr/>
          <p:nvPr/>
        </p:nvSpPr>
        <p:spPr>
          <a:xfrm>
            <a:off x="-1" y="6272212"/>
            <a:ext cx="6930190" cy="617933"/>
          </a:xfrm>
          <a:prstGeom prst="rtTriangle">
            <a:avLst/>
          </a:prstGeom>
          <a:gradFill flip="none" rotWithShape="1">
            <a:gsLst>
              <a:gs pos="0">
                <a:srgbClr val="E54E22"/>
              </a:gs>
              <a:gs pos="30000">
                <a:srgbClr val="FF6B2E"/>
              </a:gs>
              <a:gs pos="75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Raleway Black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2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4FC8-6C5F-4B44-AACA-C352C43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2"/>
                </a:solidFill>
                <a:latin typeface="Trade Gothic Next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EB16-1872-E441-BBEA-3540C6FE8B16}"/>
              </a:ext>
            </a:extLst>
          </p:cNvPr>
          <p:cNvSpPr txBox="1">
            <a:spLocks/>
          </p:cNvSpPr>
          <p:nvPr/>
        </p:nvSpPr>
        <p:spPr>
          <a:xfrm>
            <a:off x="0" y="-9832"/>
            <a:ext cx="12192000" cy="6897329"/>
          </a:xfrm>
          <a:prstGeom prst="rect">
            <a:avLst/>
          </a:prstGeom>
          <a:gradFill flip="none" rotWithShape="1">
            <a:gsLst>
              <a:gs pos="19000">
                <a:srgbClr val="CC4720"/>
              </a:gs>
              <a:gs pos="54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794AF-628D-E868-8948-CC87B42E2A98}"/>
              </a:ext>
            </a:extLst>
          </p:cNvPr>
          <p:cNvSpPr txBox="1">
            <a:spLocks/>
          </p:cNvSpPr>
          <p:nvPr/>
        </p:nvSpPr>
        <p:spPr>
          <a:xfrm>
            <a:off x="781501" y="2895201"/>
            <a:ext cx="10628997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495C62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defRPr>
            </a:lvl1pPr>
          </a:lstStyle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Troubles</a:t>
            </a:r>
            <a:b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</a:br>
            <a: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  <a:t>Get to know your customer’s problems - </a:t>
            </a:r>
          </a:p>
          <a:p>
            <a:pPr algn="ctr"/>
            <a: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  <a:t>what troubles them?</a:t>
            </a:r>
          </a:p>
          <a:p>
            <a:pPr algn="ctr"/>
            <a:endParaRPr lang="en-US" sz="4000" dirty="0">
              <a:solidFill>
                <a:srgbClr val="FCFCFC"/>
              </a:solidFill>
              <a:latin typeface="Raleway Medium" pitchFamily="2" charset="77"/>
            </a:endParaRPr>
          </a:p>
          <a:p>
            <a:pPr algn="ctr"/>
            <a: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  <a:t>When you quantify the severity of your customer’s problems and compare how you deliver value vs. the company, you see opportunity and challenges in a new way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BE027E-3061-E93F-7A0D-293363B3D83D}"/>
              </a:ext>
            </a:extLst>
          </p:cNvPr>
          <p:cNvSpPr/>
          <p:nvPr/>
        </p:nvSpPr>
        <p:spPr>
          <a:xfrm>
            <a:off x="5780688" y="136635"/>
            <a:ext cx="630621" cy="609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600" b="1" dirty="0">
                <a:solidFill>
                  <a:srgbClr val="FCFCFC"/>
                </a:solidFill>
                <a:latin typeface="Avenir Black" panose="02000503020000020003" pitchFamily="2" charset="0"/>
              </a:rPr>
              <a:t>2</a:t>
            </a:r>
            <a:endParaRPr lang="en-US" sz="3600" b="1" dirty="0"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6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9343-B422-425C-1C3C-72FEBF7B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153116"/>
            <a:ext cx="10515600" cy="1325563"/>
          </a:xfrm>
        </p:spPr>
        <p:txBody>
          <a:bodyPr/>
          <a:lstStyle/>
          <a:p>
            <a:r>
              <a:rPr lang="en-US" dirty="0"/>
              <a:t>Customer Problems vs. Your Ability to Deliver Solutions</a:t>
            </a:r>
            <a:br>
              <a:rPr lang="en-US" dirty="0"/>
            </a:br>
            <a:r>
              <a:rPr lang="en-US" sz="1600" b="0" dirty="0">
                <a:latin typeface="Avenir Medium" panose="02000503020000020003" pitchFamily="2" charset="0"/>
              </a:rPr>
              <a:t>Analysis outlines our unique ability to win by guiding the customer through this complex journey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242767-27C0-048E-265C-AC11E69FD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46854"/>
              </p:ext>
            </p:extLst>
          </p:nvPr>
        </p:nvGraphicFramePr>
        <p:xfrm>
          <a:off x="1142974" y="1478679"/>
          <a:ext cx="9378134" cy="3552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2418">
                  <a:extLst>
                    <a:ext uri="{9D8B030D-6E8A-4147-A177-3AD203B41FA5}">
                      <a16:colId xmlns:a16="http://schemas.microsoft.com/office/drawing/2014/main" val="694188847"/>
                    </a:ext>
                  </a:extLst>
                </a:gridCol>
                <a:gridCol w="1346000">
                  <a:extLst>
                    <a:ext uri="{9D8B030D-6E8A-4147-A177-3AD203B41FA5}">
                      <a16:colId xmlns:a16="http://schemas.microsoft.com/office/drawing/2014/main" val="563403600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2112519854"/>
                    </a:ext>
                  </a:extLst>
                </a:gridCol>
                <a:gridCol w="2478796">
                  <a:extLst>
                    <a:ext uri="{9D8B030D-6E8A-4147-A177-3AD203B41FA5}">
                      <a16:colId xmlns:a16="http://schemas.microsoft.com/office/drawing/2014/main" val="3854673951"/>
                    </a:ext>
                  </a:extLst>
                </a:gridCol>
                <a:gridCol w="1507369">
                  <a:extLst>
                    <a:ext uri="{9D8B030D-6E8A-4147-A177-3AD203B41FA5}">
                      <a16:colId xmlns:a16="http://schemas.microsoft.com/office/drawing/2014/main" val="3394953047"/>
                    </a:ext>
                  </a:extLst>
                </a:gridCol>
              </a:tblGrid>
              <a:tr h="54743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Medium" panose="02000503020000020003" pitchFamily="2" charset="0"/>
                        </a:rPr>
                        <a:t>What Troubles Our Customer?</a:t>
                      </a:r>
                    </a:p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Medium" panose="02000503020000020003" pitchFamily="2" charset="0"/>
                        </a:rPr>
                        <a:t>(Customer Problems)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Medium" panose="02000503020000020003" pitchFamily="2" charset="0"/>
                        </a:rPr>
                        <a:t>Customer Need or </a:t>
                      </a:r>
                    </a:p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Medium" panose="02000503020000020003" pitchFamily="2" charset="0"/>
                        </a:rPr>
                        <a:t>Pain Level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Medium" panose="02000503020000020003" pitchFamily="2" charset="0"/>
                        </a:rPr>
                        <a:t>How Well </a:t>
                      </a:r>
                    </a:p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Medium" panose="02000503020000020003" pitchFamily="2" charset="0"/>
                        </a:rPr>
                        <a:t>We Deliver a </a:t>
                      </a:r>
                    </a:p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Medium" panose="02000503020000020003" pitchFamily="2" charset="0"/>
                        </a:rPr>
                        <a:t>Solution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Medium" panose="02000503020000020003" pitchFamily="2" charset="0"/>
                        </a:rPr>
                        <a:t>Our Solutions and Offerings/Benefits 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 Medium" panose="02000503020000020003" pitchFamily="2" charset="0"/>
                        </a:rPr>
                        <a:t>Advantage vs. Competition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27414"/>
                  </a:ext>
                </a:extLst>
              </a:tr>
              <a:tr h="46825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There’s so much to do when building a new home, where do I start?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B050"/>
                          </a:solidFill>
                          <a:latin typeface="Avenir" panose="02000503020000020003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B050"/>
                          </a:solidFill>
                          <a:latin typeface="Avenir" panose="02000503020000020003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Act as a single point of contact with Design Build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rgbClr val="00B050"/>
                          </a:solidFill>
                          <a:latin typeface="Avenir" panose="02000503020000020003" pitchFamily="2" charset="0"/>
                        </a:rPr>
                        <a:t>7</a:t>
                      </a:r>
                      <a:endParaRPr lang="en-US" sz="1200" b="0" i="0" kern="1200" dirty="0">
                        <a:solidFill>
                          <a:srgbClr val="00B050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4160347"/>
                  </a:ext>
                </a:extLst>
              </a:tr>
              <a:tr h="46825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How do I sell my current home and find land to build on?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Referral to real estate partners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121967"/>
                  </a:ext>
                </a:extLst>
              </a:tr>
              <a:tr h="46825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I want to see some plans, cool looking home designs that I like, and find an architect/designer to help 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0000"/>
                          </a:solidFill>
                          <a:latin typeface="Avenir" panose="02000503020000020003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0000"/>
                          </a:solidFill>
                          <a:latin typeface="Avenir" panose="02000503020000020003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Develop content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6333940"/>
                  </a:ext>
                </a:extLst>
              </a:tr>
              <a:tr h="46825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Should I build a standard or green home?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Develop content </a:t>
                      </a:r>
                    </a:p>
                    <a:p>
                      <a:endParaRPr lang="en-US" sz="12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venir" panose="0200050302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08076"/>
                  </a:ext>
                </a:extLst>
              </a:tr>
              <a:tr h="46825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How can I stick to budget?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Develop content around process</a:t>
                      </a:r>
                    </a:p>
                    <a:p>
                      <a:endParaRPr lang="en-US" sz="12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venir" panose="0200050302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7506112"/>
                  </a:ext>
                </a:extLst>
              </a:tr>
              <a:tr h="46825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I don’t want this process to consume my life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</a:rPr>
                        <a:t>Explain time savings via content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venir" panose="02000503020000020003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73591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4D8CCD2-601E-B8E1-7472-0747AE142213}"/>
              </a:ext>
            </a:extLst>
          </p:cNvPr>
          <p:cNvSpPr/>
          <p:nvPr/>
        </p:nvSpPr>
        <p:spPr>
          <a:xfrm>
            <a:off x="1374487" y="5262515"/>
            <a:ext cx="8915108" cy="785034"/>
          </a:xfrm>
          <a:prstGeom prst="rect">
            <a:avLst/>
          </a:prstGeom>
          <a:solidFill>
            <a:srgbClr val="D9F1F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425257"/>
                </a:solidFill>
                <a:latin typeface="Avenir Heavy" panose="02000503020000020003" pitchFamily="2" charset="0"/>
              </a:rPr>
              <a:t>When you focus on the most severe customer problems and deliver value beyond your competitors, you can build a foundation for marketing  </a:t>
            </a:r>
          </a:p>
        </p:txBody>
      </p:sp>
    </p:spTree>
    <p:extLst>
      <p:ext uri="{BB962C8B-B14F-4D97-AF65-F5344CB8AC3E}">
        <p14:creationId xmlns:p14="http://schemas.microsoft.com/office/powerpoint/2010/main" val="306276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4FC8-6C5F-4B44-AACA-C352C435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accent2"/>
                </a:solidFill>
                <a:latin typeface="Trade Gothic Next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D2F20-9983-41DD-AC29-4DF8F683577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Trade Gothic Next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Trade Gothic Next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53EB16-1872-E441-BBEA-3540C6FE8B16}"/>
              </a:ext>
            </a:extLst>
          </p:cNvPr>
          <p:cNvSpPr txBox="1">
            <a:spLocks/>
          </p:cNvSpPr>
          <p:nvPr/>
        </p:nvSpPr>
        <p:spPr>
          <a:xfrm>
            <a:off x="0" y="-9832"/>
            <a:ext cx="12192000" cy="6897329"/>
          </a:xfrm>
          <a:prstGeom prst="rect">
            <a:avLst/>
          </a:prstGeom>
          <a:gradFill flip="none" rotWithShape="1">
            <a:gsLst>
              <a:gs pos="19000">
                <a:srgbClr val="CC4720"/>
              </a:gs>
              <a:gs pos="54000">
                <a:srgbClr val="FF6B2E"/>
              </a:gs>
              <a:gs pos="100000">
                <a:srgbClr val="FF8E4D"/>
              </a:gs>
            </a:gsLst>
            <a:lin ang="0" scaled="1"/>
            <a:tileRect/>
          </a:gradFill>
          <a:ln>
            <a:noFill/>
          </a:ln>
        </p:spPr>
        <p:txBody>
          <a:bodyPr vert="horz" lIns="182880" tIns="91440" rIns="182880" bIns="9144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2">
                    <a:lumMod val="25000"/>
                  </a:schemeClr>
                </a:solidFill>
                <a:latin typeface="Trade Gothic Next Heavy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itchFamily="2" charset="77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794AF-628D-E868-8948-CC87B42E2A98}"/>
              </a:ext>
            </a:extLst>
          </p:cNvPr>
          <p:cNvSpPr txBox="1">
            <a:spLocks/>
          </p:cNvSpPr>
          <p:nvPr/>
        </p:nvSpPr>
        <p:spPr>
          <a:xfrm>
            <a:off x="571294" y="3746539"/>
            <a:ext cx="11049411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495C62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defRPr>
            </a:lvl1pPr>
          </a:lstStyle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Place:  </a:t>
            </a:r>
          </a:p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Identify the Key Moments </a:t>
            </a:r>
          </a:p>
          <a:p>
            <a:pPr algn="ctr"/>
            <a:r>
              <a:rPr lang="en-US" sz="4000" b="1" dirty="0">
                <a:solidFill>
                  <a:srgbClr val="FCFCFC"/>
                </a:solidFill>
                <a:latin typeface="Avenir Black" panose="02000503020000020003" pitchFamily="2" charset="0"/>
              </a:rPr>
              <a:t>of the Customer Journey </a:t>
            </a:r>
            <a:b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</a:br>
            <a:b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</a:br>
            <a: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  <a:t>Research and document your customer’s mindset and key actions in the beginning, middle, and end of their search for solutions to their problems</a:t>
            </a:r>
          </a:p>
          <a:p>
            <a:pPr algn="ctr"/>
            <a:endParaRPr lang="en-US" sz="4000" dirty="0">
              <a:solidFill>
                <a:srgbClr val="FCFCFC"/>
              </a:solidFill>
              <a:latin typeface="Raleway Medium" pitchFamily="2" charset="77"/>
            </a:endParaRPr>
          </a:p>
          <a:p>
            <a:pPr algn="ctr"/>
            <a:r>
              <a:rPr lang="en-US" sz="4000" dirty="0">
                <a:solidFill>
                  <a:srgbClr val="FCFCFC"/>
                </a:solidFill>
                <a:latin typeface="Raleway Medium" pitchFamily="2" charset="77"/>
              </a:rPr>
              <a:t>When you know them deeply, you can target and help them better than the other guys </a:t>
            </a:r>
          </a:p>
          <a:p>
            <a:pPr algn="ctr"/>
            <a:endParaRPr lang="en-US" sz="4000" dirty="0">
              <a:solidFill>
                <a:srgbClr val="FCFCFC"/>
              </a:solidFill>
              <a:latin typeface="Raleway Medium" pitchFamily="2" charset="77"/>
            </a:endParaRPr>
          </a:p>
          <a:p>
            <a:pPr algn="ctr"/>
            <a:endParaRPr lang="en-US" sz="4000" dirty="0">
              <a:solidFill>
                <a:srgbClr val="FCFCFC"/>
              </a:solidFill>
              <a:latin typeface="Raleway Medium" pitchFamily="2" charset="77"/>
            </a:endParaRPr>
          </a:p>
          <a:p>
            <a:pPr algn="ctr"/>
            <a:endParaRPr lang="en-US" sz="4000" dirty="0">
              <a:solidFill>
                <a:srgbClr val="FCFCFC"/>
              </a:solidFill>
              <a:latin typeface="Raleway Medium" pitchFamily="2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CC7F50-7535-310D-25B0-99C266863D05}"/>
              </a:ext>
            </a:extLst>
          </p:cNvPr>
          <p:cNvSpPr/>
          <p:nvPr/>
        </p:nvSpPr>
        <p:spPr>
          <a:xfrm>
            <a:off x="4603531" y="241737"/>
            <a:ext cx="630621" cy="6096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pPr algn="ctr"/>
            <a:r>
              <a:rPr lang="en-US" sz="3600" b="1" dirty="0">
                <a:solidFill>
                  <a:srgbClr val="FCFCFC"/>
                </a:solidFill>
                <a:latin typeface="Avenir Black" panose="02000503020000020003" pitchFamily="2" charset="0"/>
              </a:rPr>
              <a:t>3</a:t>
            </a:r>
            <a:endParaRPr lang="en-US" sz="3600" b="1" dirty="0"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45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1">
      <a:dk1>
        <a:srgbClr val="952121"/>
      </a:dk1>
      <a:lt1>
        <a:srgbClr val="C54327"/>
      </a:lt1>
      <a:dk2>
        <a:srgbClr val="E97D2A"/>
      </a:dk2>
      <a:lt2>
        <a:srgbClr val="EE9B5C"/>
      </a:lt2>
      <a:accent1>
        <a:srgbClr val="181717"/>
      </a:accent1>
      <a:accent2>
        <a:srgbClr val="3B3838"/>
      </a:accent2>
      <a:accent3>
        <a:srgbClr val="767171"/>
      </a:accent3>
      <a:accent4>
        <a:srgbClr val="AFABAB"/>
      </a:accent4>
      <a:accent5>
        <a:srgbClr val="2858C2"/>
      </a:accent5>
      <a:accent6>
        <a:srgbClr val="567FDC"/>
      </a:accent6>
      <a:hlink>
        <a:srgbClr val="2858C2"/>
      </a:hlink>
      <a:folHlink>
        <a:srgbClr val="7030A0"/>
      </a:folHlink>
    </a:clrScheme>
    <a:fontScheme name="Custom 1">
      <a:majorFont>
        <a:latin typeface="Trade Gothic Next Heavy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43676</TotalTime>
  <Words>2554</Words>
  <Application>Microsoft Office PowerPoint</Application>
  <PresentationFormat>Widescreen</PresentationFormat>
  <Paragraphs>543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Arial</vt:lpstr>
      <vt:lpstr>Avenir</vt:lpstr>
      <vt:lpstr>Avenir Black</vt:lpstr>
      <vt:lpstr>Avenir Book</vt:lpstr>
      <vt:lpstr>Avenir Book Oblique</vt:lpstr>
      <vt:lpstr>Avenir Heavy</vt:lpstr>
      <vt:lpstr>Avenir Light</vt:lpstr>
      <vt:lpstr>Avenir Medium</vt:lpstr>
      <vt:lpstr>Calibri</vt:lpstr>
      <vt:lpstr>Calibri Light</vt:lpstr>
      <vt:lpstr>Raleway</vt:lpstr>
      <vt:lpstr>Raleway Black</vt:lpstr>
      <vt:lpstr>Raleway Light</vt:lpstr>
      <vt:lpstr>Raleway Medium</vt:lpstr>
      <vt:lpstr>Söhne</vt:lpstr>
      <vt:lpstr>Trade Gothic Next</vt:lpstr>
      <vt:lpstr>Trade Gothic Next Heavy</vt:lpstr>
      <vt:lpstr>Office Theme</vt:lpstr>
      <vt:lpstr>4_Office Theme</vt:lpstr>
      <vt:lpstr>1_Office Theme</vt:lpstr>
      <vt:lpstr>5_Office Theme</vt:lpstr>
      <vt:lpstr>PowerPoint Presentation</vt:lpstr>
      <vt:lpstr>Most companies waste an enormous amount of money on marketing because they have a mediocre strategy behind it     Get the same strategies Fortune 500 companies use and apply them to your small business for proven results</vt:lpstr>
      <vt:lpstr>PowerPoint Presentation</vt:lpstr>
      <vt:lpstr>PowerPoint Presentation</vt:lpstr>
      <vt:lpstr>Audience &amp; Customer Personas  We provide an analysis of your audience and produce customer personas with demographics, psychographics, and behavioral data in a simple visual with  actionable insights        </vt:lpstr>
      <vt:lpstr>Target Customer Persona:  B2C Home Buyer</vt:lpstr>
      <vt:lpstr>PowerPoint Presentation</vt:lpstr>
      <vt:lpstr>Customer Problems vs. Your Ability to Deliver Solutions Analysis outlines our unique ability to win by guiding the customer through this complex journey </vt:lpstr>
      <vt:lpstr>PowerPoint Presentation</vt:lpstr>
      <vt:lpstr>PowerPoint Presentation</vt:lpstr>
      <vt:lpstr>Positioning   Claim a unique positioning that sets you apart from the competition and sets you up for growth      </vt:lpstr>
      <vt:lpstr>Find Your Positioning in the Market  Shaping the mind’s of our audience to influence their buying decisions </vt:lpstr>
      <vt:lpstr>PowerPoint Presentation</vt:lpstr>
      <vt:lpstr>Marketing Funnel Overview Marketing priorities mapped to areas of the funnel across paid, owned, and earned channels</vt:lpstr>
      <vt:lpstr>PowerPoint Presentation</vt:lpstr>
      <vt:lpstr>PowerPoint Presentation</vt:lpstr>
      <vt:lpstr>A Digital Marketing Strategy on One Page  </vt:lpstr>
      <vt:lpstr>PowerPoint Presentation</vt:lpstr>
      <vt:lpstr>Send an e-mail: Questions@StrategyKiln.com   </vt:lpstr>
      <vt:lpstr>The Team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fischer</dc:creator>
  <cp:lastModifiedBy>Mark Ferreira</cp:lastModifiedBy>
  <cp:revision>47</cp:revision>
  <dcterms:created xsi:type="dcterms:W3CDTF">2023-11-14T19:16:02Z</dcterms:created>
  <dcterms:modified xsi:type="dcterms:W3CDTF">2023-12-29T19:15:10Z</dcterms:modified>
</cp:coreProperties>
</file>